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1999913" cy="6750050"/>
  <p:notesSz cx="10706100" cy="675005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4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ACD9"/>
    <a:srgbClr val="F97316"/>
    <a:srgbClr val="996FF7"/>
    <a:srgbClr val="6B3D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15" d="100"/>
          <a:sy n="115" d="100"/>
        </p:scale>
        <p:origin x="1080" y="368"/>
      </p:cViewPr>
      <p:guideLst>
        <p:guide orient="horz" pos="2880"/>
        <p:guide pos="242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rgbClr val="4AACD9"/>
            </a:solidFill>
            <a:ln>
              <a:noFill/>
            </a:ln>
            <a:effectLst/>
          </c:spPr>
          <c:invertIfNegative val="0"/>
          <c:dPt>
            <c:idx val="0"/>
            <c:invertIfNegative val="0"/>
            <c:bubble3D val="0"/>
            <c:spPr>
              <a:solidFill>
                <a:srgbClr val="4AACD9"/>
              </a:solidFill>
              <a:ln>
                <a:noFill/>
              </a:ln>
              <a:effectLst/>
            </c:spPr>
            <c:extLst>
              <c:ext xmlns:c16="http://schemas.microsoft.com/office/drawing/2014/chart" uri="{C3380CC4-5D6E-409C-BE32-E72D297353CC}">
                <c16:uniqueId val="{00000004-3F32-42CC-8D3D-A179F51F208C}"/>
              </c:ext>
            </c:extLst>
          </c:dPt>
          <c:dPt>
            <c:idx val="1"/>
            <c:invertIfNegative val="0"/>
            <c:bubble3D val="0"/>
            <c:spPr>
              <a:solidFill>
                <a:srgbClr val="4AACD9"/>
              </a:solidFill>
              <a:ln>
                <a:noFill/>
              </a:ln>
              <a:effectLst/>
            </c:spPr>
            <c:extLst>
              <c:ext xmlns:c16="http://schemas.microsoft.com/office/drawing/2014/chart" uri="{C3380CC4-5D6E-409C-BE32-E72D297353CC}">
                <c16:uniqueId val="{00000003-3F32-42CC-8D3D-A179F51F208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現在</c:v>
                </c:pt>
                <c:pt idx="1">
                  <c:v>2030年予測 </c:v>
                </c:pt>
              </c:strCache>
            </c:strRef>
          </c:cat>
          <c:val>
            <c:numRef>
              <c:f>Sheet1!$B$2:$B$3</c:f>
              <c:numCache>
                <c:formatCode>General</c:formatCode>
                <c:ptCount val="2"/>
                <c:pt idx="0">
                  <c:v>88000</c:v>
                </c:pt>
                <c:pt idx="1">
                  <c:v>790000</c:v>
                </c:pt>
              </c:numCache>
            </c:numRef>
          </c:val>
          <c:extLst>
            <c:ext xmlns:c16="http://schemas.microsoft.com/office/drawing/2014/chart" uri="{C3380CC4-5D6E-409C-BE32-E72D297353CC}">
              <c16:uniqueId val="{00000000-3F32-42CC-8D3D-A179F51F208C}"/>
            </c:ext>
          </c:extLst>
        </c:ser>
        <c:dLbls>
          <c:dLblPos val="outEnd"/>
          <c:showLegendKey val="0"/>
          <c:showVal val="1"/>
          <c:showCatName val="0"/>
          <c:showSerName val="0"/>
          <c:showPercent val="0"/>
          <c:showBubbleSize val="0"/>
        </c:dLbls>
        <c:gapWidth val="219"/>
        <c:overlap val="-27"/>
        <c:axId val="872920032"/>
        <c:axId val="872915712"/>
      </c:barChart>
      <c:catAx>
        <c:axId val="872920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ja-JP"/>
          </a:p>
        </c:txPr>
        <c:crossAx val="872915712"/>
        <c:crosses val="autoZero"/>
        <c:auto val="1"/>
        <c:lblAlgn val="ctr"/>
        <c:lblOffset val="100"/>
        <c:noMultiLvlLbl val="0"/>
      </c:catAx>
      <c:valAx>
        <c:axId val="872915712"/>
        <c:scaling>
          <c:orientation val="minMax"/>
          <c:max val="1000000"/>
        </c:scaling>
        <c:delete val="0"/>
        <c:axPos val="l"/>
        <c:majorGridlines>
          <c:spPr>
            <a:ln w="9525" cap="flat" cmpd="sng" algn="ctr">
              <a:solidFill>
                <a:schemeClr val="tx1"/>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ja-JP"/>
          </a:p>
        </c:txPr>
        <c:crossAx val="872920032"/>
        <c:crosses val="autoZero"/>
        <c:crossBetween val="between"/>
        <c:dispUnits>
          <c:builtInUnit val="tenThousands"/>
          <c:dispUnitsLbl>
            <c:spPr>
              <a:noFill/>
              <a:ln>
                <a:noFill/>
              </a:ln>
              <a:effectLst/>
            </c:spPr>
            <c:txPr>
              <a:bodyPr rot="0" spcFirstLastPara="1" vertOverflow="ellipsis" vert="eaVert" wrap="square" anchor="ctr" anchorCtr="1"/>
              <a:lstStyle/>
              <a:p>
                <a:pPr>
                  <a:defRPr sz="1330" b="0" i="0" u="none" strike="noStrike" kern="1200" baseline="0">
                    <a:solidFill>
                      <a:schemeClr val="tx1"/>
                    </a:solidFill>
                    <a:latin typeface="+mn-lt"/>
                    <a:ea typeface="+mn-ea"/>
                    <a:cs typeface="+mn-cs"/>
                  </a:defRPr>
                </a:pPr>
                <a:endParaRPr lang="ja-JP"/>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aseline="0">
          <a:solidFill>
            <a:schemeClr val="bg1"/>
          </a:solidFill>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638675" cy="338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6064250" y="0"/>
            <a:ext cx="4638675" cy="338138"/>
          </a:xfrm>
          <a:prstGeom prst="rect">
            <a:avLst/>
          </a:prstGeom>
        </p:spPr>
        <p:txBody>
          <a:bodyPr vert="horz" lIns="91440" tIns="45720" rIns="91440" bIns="45720" rtlCol="0"/>
          <a:lstStyle>
            <a:lvl1pPr algn="r">
              <a:defRPr sz="1200"/>
            </a:lvl1pPr>
          </a:lstStyle>
          <a:p>
            <a:fld id="{22BA9936-C776-40A4-A951-5590D8DD4276}" type="datetimeFigureOut">
              <a:rPr kumimoji="1" lang="ja-JP" altLang="en-US" smtClean="0"/>
              <a:t>2025/8/4</a:t>
            </a:fld>
            <a:endParaRPr kumimoji="1" lang="ja-JP" altLang="en-US"/>
          </a:p>
        </p:txBody>
      </p:sp>
      <p:sp>
        <p:nvSpPr>
          <p:cNvPr id="4" name="スライド イメージ プレースホルダー 3"/>
          <p:cNvSpPr>
            <a:spLocks noGrp="1" noRot="1" noChangeAspect="1"/>
          </p:cNvSpPr>
          <p:nvPr>
            <p:ph type="sldImg" idx="2"/>
          </p:nvPr>
        </p:nvSpPr>
        <p:spPr>
          <a:xfrm>
            <a:off x="3328988" y="844550"/>
            <a:ext cx="4048125" cy="22780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1069975" y="3248025"/>
            <a:ext cx="8566150" cy="2659063"/>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11913"/>
            <a:ext cx="4638675" cy="33813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6064250" y="6411913"/>
            <a:ext cx="4638675" cy="338137"/>
          </a:xfrm>
          <a:prstGeom prst="rect">
            <a:avLst/>
          </a:prstGeom>
        </p:spPr>
        <p:txBody>
          <a:bodyPr vert="horz" lIns="91440" tIns="45720" rIns="91440" bIns="45720" rtlCol="0" anchor="b"/>
          <a:lstStyle>
            <a:lvl1pPr algn="r">
              <a:defRPr sz="1200"/>
            </a:lvl1pPr>
          </a:lstStyle>
          <a:p>
            <a:fld id="{DF45AB10-2C73-49DB-80C4-7F19829C8789}" type="slidenum">
              <a:rPr kumimoji="1" lang="ja-JP" altLang="en-US" smtClean="0"/>
              <a:t>‹#›</a:t>
            </a:fld>
            <a:endParaRPr kumimoji="1" lang="ja-JP" altLang="en-US"/>
          </a:p>
        </p:txBody>
      </p:sp>
    </p:spTree>
    <p:extLst>
      <p:ext uri="{BB962C8B-B14F-4D97-AF65-F5344CB8AC3E}">
        <p14:creationId xmlns:p14="http://schemas.microsoft.com/office/powerpoint/2010/main" val="22682074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28988" y="844550"/>
            <a:ext cx="4048125" cy="22780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45AB10-2C73-49DB-80C4-7F19829C8789}" type="slidenum">
              <a:rPr kumimoji="1" lang="ja-JP" altLang="en-US" smtClean="0"/>
              <a:t>3</a:t>
            </a:fld>
            <a:endParaRPr kumimoji="1" lang="ja-JP" altLang="en-US"/>
          </a:p>
        </p:txBody>
      </p:sp>
    </p:spTree>
    <p:extLst>
      <p:ext uri="{BB962C8B-B14F-4D97-AF65-F5344CB8AC3E}">
        <p14:creationId xmlns:p14="http://schemas.microsoft.com/office/powerpoint/2010/main" val="42676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45AB10-2C73-49DB-80C4-7F19829C8789}" type="slidenum">
              <a:rPr kumimoji="1" lang="ja-JP" altLang="en-US" smtClean="0"/>
              <a:t>6</a:t>
            </a:fld>
            <a:endParaRPr kumimoji="1" lang="ja-JP" altLang="en-US"/>
          </a:p>
        </p:txBody>
      </p:sp>
    </p:spTree>
    <p:extLst>
      <p:ext uri="{BB962C8B-B14F-4D97-AF65-F5344CB8AC3E}">
        <p14:creationId xmlns:p14="http://schemas.microsoft.com/office/powerpoint/2010/main" val="1748641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45AB10-2C73-49DB-80C4-7F19829C8789}" type="slidenum">
              <a:rPr kumimoji="1" lang="ja-JP" altLang="en-US" smtClean="0"/>
              <a:t>7</a:t>
            </a:fld>
            <a:endParaRPr kumimoji="1" lang="ja-JP" altLang="en-US"/>
          </a:p>
        </p:txBody>
      </p:sp>
    </p:spTree>
    <p:extLst>
      <p:ext uri="{BB962C8B-B14F-4D97-AF65-F5344CB8AC3E}">
        <p14:creationId xmlns:p14="http://schemas.microsoft.com/office/powerpoint/2010/main" val="3137701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45AB10-2C73-49DB-80C4-7F19829C8789}" type="slidenum">
              <a:rPr kumimoji="1" lang="ja-JP" altLang="en-US" smtClean="0"/>
              <a:t>8</a:t>
            </a:fld>
            <a:endParaRPr kumimoji="1" lang="ja-JP" altLang="en-US"/>
          </a:p>
        </p:txBody>
      </p:sp>
    </p:spTree>
    <p:extLst>
      <p:ext uri="{BB962C8B-B14F-4D97-AF65-F5344CB8AC3E}">
        <p14:creationId xmlns:p14="http://schemas.microsoft.com/office/powerpoint/2010/main" val="342796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45AB10-2C73-49DB-80C4-7F19829C8789}" type="slidenum">
              <a:rPr kumimoji="1" lang="ja-JP" altLang="en-US" smtClean="0"/>
              <a:t>13</a:t>
            </a:fld>
            <a:endParaRPr kumimoji="1" lang="ja-JP" altLang="en-US"/>
          </a:p>
        </p:txBody>
      </p:sp>
    </p:spTree>
    <p:extLst>
      <p:ext uri="{BB962C8B-B14F-4D97-AF65-F5344CB8AC3E}">
        <p14:creationId xmlns:p14="http://schemas.microsoft.com/office/powerpoint/2010/main" val="215439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9F4D0F-F6DE-F846-5A59-07CDD319B80A}"/>
              </a:ext>
            </a:extLst>
          </p:cNvPr>
          <p:cNvSpPr>
            <a:spLocks noGrp="1"/>
          </p:cNvSpPr>
          <p:nvPr>
            <p:ph type="ctrTitle"/>
          </p:nvPr>
        </p:nvSpPr>
        <p:spPr>
          <a:xfrm>
            <a:off x="1499989" y="1104696"/>
            <a:ext cx="8999935" cy="2350017"/>
          </a:xfrm>
        </p:spPr>
        <p:txBody>
          <a:bodyPr anchor="b"/>
          <a:lstStyle>
            <a:lvl1pPr algn="ctr">
              <a:defRPr sz="590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9F4A3E-9E98-57C7-4B1E-6BB8AB4B3CEE}"/>
              </a:ext>
            </a:extLst>
          </p:cNvPr>
          <p:cNvSpPr>
            <a:spLocks noGrp="1"/>
          </p:cNvSpPr>
          <p:nvPr>
            <p:ph type="subTitle" idx="1"/>
          </p:nvPr>
        </p:nvSpPr>
        <p:spPr>
          <a:xfrm>
            <a:off x="1499989" y="3545339"/>
            <a:ext cx="8999935" cy="1629699"/>
          </a:xfrm>
        </p:spPr>
        <p:txBody>
          <a:bodyPr/>
          <a:lstStyle>
            <a:lvl1pPr marL="0" indent="0" algn="ctr">
              <a:buNone/>
              <a:defRPr sz="2362"/>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A3FA38-ABAF-7D11-CE42-93EBE85D380E}"/>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10DFFA39-0090-4268-0176-5E5754ED5A4E}"/>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42A06C50-50A7-0CA5-9028-979199C0D39E}"/>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74117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983FC0-93B7-174E-C174-320EC5ABAFC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803CB3C-BB3C-9BD6-43D8-4D3FA74536E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3B5A1E-5053-0BC8-FF81-8F20B609292A}"/>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7919CFCC-B14D-8E02-37DF-6726BC619941}"/>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95F2E82D-4C8C-6928-2D0D-713F0ECB89FD}"/>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620873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ACB3FAF-621B-12F0-4390-2E874E080852}"/>
              </a:ext>
            </a:extLst>
          </p:cNvPr>
          <p:cNvSpPr>
            <a:spLocks noGrp="1"/>
          </p:cNvSpPr>
          <p:nvPr>
            <p:ph type="title" orient="vert"/>
          </p:nvPr>
        </p:nvSpPr>
        <p:spPr>
          <a:xfrm>
            <a:off x="8587438" y="359378"/>
            <a:ext cx="2587481" cy="5720355"/>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579CDE2-7413-6F02-C0C5-8E390C8D0E3D}"/>
              </a:ext>
            </a:extLst>
          </p:cNvPr>
          <p:cNvSpPr>
            <a:spLocks noGrp="1"/>
          </p:cNvSpPr>
          <p:nvPr>
            <p:ph type="body" orient="vert" idx="1"/>
          </p:nvPr>
        </p:nvSpPr>
        <p:spPr>
          <a:xfrm>
            <a:off x="824994" y="359378"/>
            <a:ext cx="7612445" cy="572035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7E56E5D-F34C-C8F7-FC78-9C42F53128E6}"/>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0C03C877-DD90-D6CF-507B-0F6EA10A8156}"/>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99361C40-6E08-D2C8-3086-5018148C2863}"/>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905521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3235826" y="1820942"/>
            <a:ext cx="5518821" cy="422552"/>
          </a:xfrm>
          <a:prstGeom prst="rect">
            <a:avLst/>
          </a:prstGeom>
        </p:spPr>
        <p:txBody>
          <a:bodyPr wrap="square" lIns="0" tIns="0" rIns="0" bIns="0">
            <a:spAutoFit/>
          </a:bodyPr>
          <a:lstStyle>
            <a:lvl1pPr>
              <a:defRPr sz="2746" b="0" i="0">
                <a:solidFill>
                  <a:schemeClr val="bg1"/>
                </a:solidFill>
                <a:latin typeface="PMingLiU"/>
                <a:cs typeface="PMingLiU"/>
              </a:defRPr>
            </a:lvl1pPr>
          </a:lstStyle>
          <a:p>
            <a:endParaRPr/>
          </a:p>
        </p:txBody>
      </p:sp>
      <p:sp>
        <p:nvSpPr>
          <p:cNvPr id="3" name="Holder 3"/>
          <p:cNvSpPr>
            <a:spLocks noGrp="1"/>
          </p:cNvSpPr>
          <p:nvPr>
            <p:ph type="subTitle" idx="4"/>
          </p:nvPr>
        </p:nvSpPr>
        <p:spPr>
          <a:xfrm>
            <a:off x="1799987" y="3719577"/>
            <a:ext cx="839993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46409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47492" y="318270"/>
            <a:ext cx="2088240" cy="422552"/>
          </a:xfrm>
        </p:spPr>
        <p:txBody>
          <a:bodyPr lIns="0" tIns="0" rIns="0" bIns="0"/>
          <a:lstStyle>
            <a:lvl1pPr>
              <a:defRPr sz="2746" b="0" i="0">
                <a:solidFill>
                  <a:schemeClr val="bg1"/>
                </a:solidFill>
                <a:latin typeface="PMingLiU"/>
                <a:cs typeface="PMingLiU"/>
              </a:defRPr>
            </a:lvl1pPr>
          </a:lstStyle>
          <a:p>
            <a:endParaRPr/>
          </a:p>
        </p:txBody>
      </p:sp>
      <p:sp>
        <p:nvSpPr>
          <p:cNvPr id="3" name="Holder 3"/>
          <p:cNvSpPr>
            <a:spLocks noGrp="1"/>
          </p:cNvSpPr>
          <p:nvPr>
            <p:ph sz="half" idx="2"/>
          </p:nvPr>
        </p:nvSpPr>
        <p:spPr>
          <a:xfrm>
            <a:off x="599996" y="1527683"/>
            <a:ext cx="521996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179955" y="1527683"/>
            <a:ext cx="521996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8/4/25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78113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B08BB1-68D2-5009-572D-BD1297D1E07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B79DC3-1F02-2A2B-8D3E-EE918D70BA2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5F10D73-676A-A12B-3175-9B052A748D0E}"/>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A14C1507-6486-C5F6-12D2-C467850A7E4B}"/>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AC503FF9-EDD9-15C4-EF2C-4D157223DF1E}"/>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409124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364814-2B7F-653C-1E01-C5B940CC5B71}"/>
              </a:ext>
            </a:extLst>
          </p:cNvPr>
          <p:cNvSpPr>
            <a:spLocks noGrp="1"/>
          </p:cNvSpPr>
          <p:nvPr>
            <p:ph type="title"/>
          </p:nvPr>
        </p:nvSpPr>
        <p:spPr>
          <a:xfrm>
            <a:off x="818744" y="1682826"/>
            <a:ext cx="10349925" cy="2807833"/>
          </a:xfrm>
        </p:spPr>
        <p:txBody>
          <a:bodyPr anchor="b"/>
          <a:lstStyle>
            <a:lvl1pPr>
              <a:defRPr sz="590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B5AB201-A2EF-AE95-935F-9E6B14DE0F2E}"/>
              </a:ext>
            </a:extLst>
          </p:cNvPr>
          <p:cNvSpPr>
            <a:spLocks noGrp="1"/>
          </p:cNvSpPr>
          <p:nvPr>
            <p:ph type="body" idx="1"/>
          </p:nvPr>
        </p:nvSpPr>
        <p:spPr>
          <a:xfrm>
            <a:off x="818744" y="4517222"/>
            <a:ext cx="10349925" cy="1476573"/>
          </a:xfrm>
        </p:spPr>
        <p:txBody>
          <a:bodyPr/>
          <a:lstStyle>
            <a:lvl1pPr marL="0" indent="0">
              <a:buNone/>
              <a:defRPr sz="2362">
                <a:solidFill>
                  <a:schemeClr val="tx1">
                    <a:tint val="75000"/>
                  </a:schemeClr>
                </a:solidFill>
              </a:defRPr>
            </a:lvl1pPr>
            <a:lvl2pPr marL="449976" indent="0">
              <a:buNone/>
              <a:defRPr sz="1968">
                <a:solidFill>
                  <a:schemeClr val="tx1">
                    <a:tint val="75000"/>
                  </a:schemeClr>
                </a:solidFill>
              </a:defRPr>
            </a:lvl2pPr>
            <a:lvl3pPr marL="899952" indent="0">
              <a:buNone/>
              <a:defRPr sz="1772">
                <a:solidFill>
                  <a:schemeClr val="tx1">
                    <a:tint val="75000"/>
                  </a:schemeClr>
                </a:solidFill>
              </a:defRPr>
            </a:lvl3pPr>
            <a:lvl4pPr marL="1349929" indent="0">
              <a:buNone/>
              <a:defRPr sz="1575">
                <a:solidFill>
                  <a:schemeClr val="tx1">
                    <a:tint val="75000"/>
                  </a:schemeClr>
                </a:solidFill>
              </a:defRPr>
            </a:lvl4pPr>
            <a:lvl5pPr marL="1799905" indent="0">
              <a:buNone/>
              <a:defRPr sz="1575">
                <a:solidFill>
                  <a:schemeClr val="tx1">
                    <a:tint val="75000"/>
                  </a:schemeClr>
                </a:solidFill>
              </a:defRPr>
            </a:lvl5pPr>
            <a:lvl6pPr marL="2249881" indent="0">
              <a:buNone/>
              <a:defRPr sz="1575">
                <a:solidFill>
                  <a:schemeClr val="tx1">
                    <a:tint val="75000"/>
                  </a:schemeClr>
                </a:solidFill>
              </a:defRPr>
            </a:lvl6pPr>
            <a:lvl7pPr marL="2699857" indent="0">
              <a:buNone/>
              <a:defRPr sz="1575">
                <a:solidFill>
                  <a:schemeClr val="tx1">
                    <a:tint val="75000"/>
                  </a:schemeClr>
                </a:solidFill>
              </a:defRPr>
            </a:lvl7pPr>
            <a:lvl8pPr marL="3149834" indent="0">
              <a:buNone/>
              <a:defRPr sz="1575">
                <a:solidFill>
                  <a:schemeClr val="tx1">
                    <a:tint val="75000"/>
                  </a:schemeClr>
                </a:solidFill>
              </a:defRPr>
            </a:lvl8pPr>
            <a:lvl9pPr marL="3599810" indent="0">
              <a:buNone/>
              <a:defRPr sz="1575">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8417519-FCC8-B331-1E1A-A99FD1E98ACE}"/>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9763BACF-305F-A3D0-EBB6-9249BA5CAB51}"/>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151996D5-D4B2-0F05-F43B-B71AA462A4F8}"/>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52296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FF4BE5-406A-E46C-6FBF-884208B043B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4E546A-71A4-3C3B-19B0-440824D9BF50}"/>
              </a:ext>
            </a:extLst>
          </p:cNvPr>
          <p:cNvSpPr>
            <a:spLocks noGrp="1"/>
          </p:cNvSpPr>
          <p:nvPr>
            <p:ph sz="half" idx="1"/>
          </p:nvPr>
        </p:nvSpPr>
        <p:spPr>
          <a:xfrm>
            <a:off x="824994" y="1796888"/>
            <a:ext cx="5099963" cy="428284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E06A06B-F72A-DC77-E7C6-FE2018415086}"/>
              </a:ext>
            </a:extLst>
          </p:cNvPr>
          <p:cNvSpPr>
            <a:spLocks noGrp="1"/>
          </p:cNvSpPr>
          <p:nvPr>
            <p:ph sz="half" idx="2"/>
          </p:nvPr>
        </p:nvSpPr>
        <p:spPr>
          <a:xfrm>
            <a:off x="6074956" y="1796888"/>
            <a:ext cx="5099963" cy="428284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B5E8C2C-260E-02BB-4220-582FF12C1257}"/>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6" name="フッター プレースホルダー 5">
            <a:extLst>
              <a:ext uri="{FF2B5EF4-FFF2-40B4-BE49-F238E27FC236}">
                <a16:creationId xmlns:a16="http://schemas.microsoft.com/office/drawing/2014/main" id="{E9D74365-C813-A442-1E45-E89E6D304EE6}"/>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6E6BDE62-7E50-3C80-180E-724C8DF448F3}"/>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896852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75362F-12BB-5756-537C-5317904E7159}"/>
              </a:ext>
            </a:extLst>
          </p:cNvPr>
          <p:cNvSpPr>
            <a:spLocks noGrp="1"/>
          </p:cNvSpPr>
          <p:nvPr>
            <p:ph type="title"/>
          </p:nvPr>
        </p:nvSpPr>
        <p:spPr>
          <a:xfrm>
            <a:off x="826557" y="359378"/>
            <a:ext cx="10349925" cy="130469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673D721-EB07-285D-3800-3122974B8800}"/>
              </a:ext>
            </a:extLst>
          </p:cNvPr>
          <p:cNvSpPr>
            <a:spLocks noGrp="1"/>
          </p:cNvSpPr>
          <p:nvPr>
            <p:ph type="body" idx="1"/>
          </p:nvPr>
        </p:nvSpPr>
        <p:spPr>
          <a:xfrm>
            <a:off x="826558" y="1654700"/>
            <a:ext cx="5076525" cy="810943"/>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D955919-E12E-546E-53C6-7BFBA26C3100}"/>
              </a:ext>
            </a:extLst>
          </p:cNvPr>
          <p:cNvSpPr>
            <a:spLocks noGrp="1"/>
          </p:cNvSpPr>
          <p:nvPr>
            <p:ph sz="half" idx="2"/>
          </p:nvPr>
        </p:nvSpPr>
        <p:spPr>
          <a:xfrm>
            <a:off x="826558" y="2465643"/>
            <a:ext cx="5076525" cy="362659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B880E71-9550-ABAA-4AD6-AC46A3B77C55}"/>
              </a:ext>
            </a:extLst>
          </p:cNvPr>
          <p:cNvSpPr>
            <a:spLocks noGrp="1"/>
          </p:cNvSpPr>
          <p:nvPr>
            <p:ph type="body" sz="quarter" idx="3"/>
          </p:nvPr>
        </p:nvSpPr>
        <p:spPr>
          <a:xfrm>
            <a:off x="6074956" y="1654700"/>
            <a:ext cx="5101526" cy="810943"/>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5E0C9DE-ACA6-5579-A024-769CD6215C3B}"/>
              </a:ext>
            </a:extLst>
          </p:cNvPr>
          <p:cNvSpPr>
            <a:spLocks noGrp="1"/>
          </p:cNvSpPr>
          <p:nvPr>
            <p:ph sz="quarter" idx="4"/>
          </p:nvPr>
        </p:nvSpPr>
        <p:spPr>
          <a:xfrm>
            <a:off x="6074956" y="2465643"/>
            <a:ext cx="5101526" cy="362659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6A1FB3D-5F7A-0551-F9B5-39C300FDA035}"/>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8" name="フッター プレースホルダー 7">
            <a:extLst>
              <a:ext uri="{FF2B5EF4-FFF2-40B4-BE49-F238E27FC236}">
                <a16:creationId xmlns:a16="http://schemas.microsoft.com/office/drawing/2014/main" id="{21502A44-4B4E-E6BB-FF00-E6526D8293D3}"/>
              </a:ext>
            </a:extLst>
          </p:cNvPr>
          <p:cNvSpPr>
            <a:spLocks noGrp="1"/>
          </p:cNvSpPr>
          <p:nvPr>
            <p:ph type="ftr" sz="quarter" idx="11"/>
          </p:nvPr>
        </p:nvSpPr>
        <p:spPr/>
        <p:txBody>
          <a:bodyPr/>
          <a:lstStyle/>
          <a:p>
            <a:endParaRPr lang="ja-JP" altLang="en-US"/>
          </a:p>
        </p:txBody>
      </p:sp>
      <p:sp>
        <p:nvSpPr>
          <p:cNvPr id="9" name="スライド番号プレースホルダー 8">
            <a:extLst>
              <a:ext uri="{FF2B5EF4-FFF2-40B4-BE49-F238E27FC236}">
                <a16:creationId xmlns:a16="http://schemas.microsoft.com/office/drawing/2014/main" id="{267BB2C0-228C-C6D3-FA45-6AC111221C6B}"/>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95730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8FBA84-54A8-BD49-5C84-C4DAC878B2B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1D7E26-FDC8-B7A1-A468-064B7C9F8D29}"/>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4" name="フッター プレースホルダー 3">
            <a:extLst>
              <a:ext uri="{FF2B5EF4-FFF2-40B4-BE49-F238E27FC236}">
                <a16:creationId xmlns:a16="http://schemas.microsoft.com/office/drawing/2014/main" id="{306BC5CF-4278-A020-52CA-90815A6E5441}"/>
              </a:ext>
            </a:extLst>
          </p:cNvPr>
          <p:cNvSpPr>
            <a:spLocks noGrp="1"/>
          </p:cNvSpPr>
          <p:nvPr>
            <p:ph type="ftr" sz="quarter" idx="11"/>
          </p:nvPr>
        </p:nvSpPr>
        <p:spPr/>
        <p:txBody>
          <a:bodyPr/>
          <a:lstStyle/>
          <a:p>
            <a:endParaRPr lang="ja-JP" altLang="en-US"/>
          </a:p>
        </p:txBody>
      </p:sp>
      <p:sp>
        <p:nvSpPr>
          <p:cNvPr id="5" name="スライド番号プレースホルダー 4">
            <a:extLst>
              <a:ext uri="{FF2B5EF4-FFF2-40B4-BE49-F238E27FC236}">
                <a16:creationId xmlns:a16="http://schemas.microsoft.com/office/drawing/2014/main" id="{3F055092-BF48-B269-3ED0-AAE21745F364}"/>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588882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D3CB305-9B60-B5F5-F581-7504840CC9EB}"/>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3" name="フッター プレースホルダー 2">
            <a:extLst>
              <a:ext uri="{FF2B5EF4-FFF2-40B4-BE49-F238E27FC236}">
                <a16:creationId xmlns:a16="http://schemas.microsoft.com/office/drawing/2014/main" id="{3B832110-0F88-A1C4-8332-AC9362171E1F}"/>
              </a:ext>
            </a:extLst>
          </p:cNvPr>
          <p:cNvSpPr>
            <a:spLocks noGrp="1"/>
          </p:cNvSpPr>
          <p:nvPr>
            <p:ph type="ftr" sz="quarter" idx="1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DE4440C1-96D0-E606-88D6-A3B86D6C2A85}"/>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250472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5C9D41-5A95-8C28-209E-803D919E071B}"/>
              </a:ext>
            </a:extLst>
          </p:cNvPr>
          <p:cNvSpPr>
            <a:spLocks noGrp="1"/>
          </p:cNvSpPr>
          <p:nvPr>
            <p:ph type="title"/>
          </p:nvPr>
        </p:nvSpPr>
        <p:spPr>
          <a:xfrm>
            <a:off x="826557" y="450003"/>
            <a:ext cx="3870284" cy="1575012"/>
          </a:xfrm>
        </p:spPr>
        <p:txBody>
          <a:bodyPr anchor="b"/>
          <a:lstStyle>
            <a:lvl1pPr>
              <a:defRPr sz="3149"/>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0877461-A624-753D-04DD-C259D0BC79D7}"/>
              </a:ext>
            </a:extLst>
          </p:cNvPr>
          <p:cNvSpPr>
            <a:spLocks noGrp="1"/>
          </p:cNvSpPr>
          <p:nvPr>
            <p:ph idx="1"/>
          </p:nvPr>
        </p:nvSpPr>
        <p:spPr>
          <a:xfrm>
            <a:off x="5101526" y="971882"/>
            <a:ext cx="6074956" cy="4796911"/>
          </a:xfrm>
        </p:spPr>
        <p:txBody>
          <a:bodyPr/>
          <a:lstStyle>
            <a:lvl1pPr>
              <a:defRPr sz="3149"/>
            </a:lvl1pPr>
            <a:lvl2pPr>
              <a:defRPr sz="2756"/>
            </a:lvl2pPr>
            <a:lvl3pPr>
              <a:defRPr sz="2362"/>
            </a:lvl3pPr>
            <a:lvl4pPr>
              <a:defRPr sz="1968"/>
            </a:lvl4pPr>
            <a:lvl5pPr>
              <a:defRPr sz="1968"/>
            </a:lvl5pPr>
            <a:lvl6pPr>
              <a:defRPr sz="1968"/>
            </a:lvl6pPr>
            <a:lvl7pPr>
              <a:defRPr sz="1968"/>
            </a:lvl7pPr>
            <a:lvl8pPr>
              <a:defRPr sz="1968"/>
            </a:lvl8pPr>
            <a:lvl9pPr>
              <a:defRPr sz="196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ACA00CD-D2C4-C016-1156-6933188E952B}"/>
              </a:ext>
            </a:extLst>
          </p:cNvPr>
          <p:cNvSpPr>
            <a:spLocks noGrp="1"/>
          </p:cNvSpPr>
          <p:nvPr>
            <p:ph type="body" sz="half" idx="2"/>
          </p:nvPr>
        </p:nvSpPr>
        <p:spPr>
          <a:xfrm>
            <a:off x="826557" y="2025015"/>
            <a:ext cx="3870284" cy="3751591"/>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6FA81C4-B50E-05B2-3EBA-5780C375963F}"/>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6" name="フッター プレースホルダー 5">
            <a:extLst>
              <a:ext uri="{FF2B5EF4-FFF2-40B4-BE49-F238E27FC236}">
                <a16:creationId xmlns:a16="http://schemas.microsoft.com/office/drawing/2014/main" id="{0E784D85-1D19-33B8-A098-3239BFA26FFF}"/>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403F7EC1-79F1-FA3B-03D3-82A2BD6E90B7}"/>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24735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B44A22-3D2B-69DD-2BD2-D3A613E7A452}"/>
              </a:ext>
            </a:extLst>
          </p:cNvPr>
          <p:cNvSpPr>
            <a:spLocks noGrp="1"/>
          </p:cNvSpPr>
          <p:nvPr>
            <p:ph type="title"/>
          </p:nvPr>
        </p:nvSpPr>
        <p:spPr>
          <a:xfrm>
            <a:off x="826557" y="450003"/>
            <a:ext cx="3870284" cy="1575012"/>
          </a:xfrm>
        </p:spPr>
        <p:txBody>
          <a:bodyPr anchor="b"/>
          <a:lstStyle>
            <a:lvl1pPr>
              <a:defRPr sz="3149"/>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7EBD564-9D67-4A8C-828E-C672C5445377}"/>
              </a:ext>
            </a:extLst>
          </p:cNvPr>
          <p:cNvSpPr>
            <a:spLocks noGrp="1"/>
          </p:cNvSpPr>
          <p:nvPr>
            <p:ph type="pic" idx="1"/>
          </p:nvPr>
        </p:nvSpPr>
        <p:spPr>
          <a:xfrm>
            <a:off x="5101526" y="971882"/>
            <a:ext cx="6074956" cy="4796911"/>
          </a:xfrm>
        </p:spPr>
        <p:txBody>
          <a:bodyPr/>
          <a:lstStyle>
            <a:lvl1pPr marL="0" indent="0">
              <a:buNone/>
              <a:defRPr sz="3149"/>
            </a:lvl1pPr>
            <a:lvl2pPr marL="449976" indent="0">
              <a:buNone/>
              <a:defRPr sz="2756"/>
            </a:lvl2pPr>
            <a:lvl3pPr marL="899952" indent="0">
              <a:buNone/>
              <a:defRPr sz="2362"/>
            </a:lvl3pPr>
            <a:lvl4pPr marL="1349929" indent="0">
              <a:buNone/>
              <a:defRPr sz="1968"/>
            </a:lvl4pPr>
            <a:lvl5pPr marL="1799905" indent="0">
              <a:buNone/>
              <a:defRPr sz="1968"/>
            </a:lvl5pPr>
            <a:lvl6pPr marL="2249881" indent="0">
              <a:buNone/>
              <a:defRPr sz="1968"/>
            </a:lvl6pPr>
            <a:lvl7pPr marL="2699857" indent="0">
              <a:buNone/>
              <a:defRPr sz="1968"/>
            </a:lvl7pPr>
            <a:lvl8pPr marL="3149834" indent="0">
              <a:buNone/>
              <a:defRPr sz="1968"/>
            </a:lvl8pPr>
            <a:lvl9pPr marL="3599810" indent="0">
              <a:buNone/>
              <a:defRPr sz="1968"/>
            </a:lvl9pPr>
          </a:lstStyle>
          <a:p>
            <a:endParaRPr kumimoji="1" lang="ja-JP" altLang="en-US"/>
          </a:p>
        </p:txBody>
      </p:sp>
      <p:sp>
        <p:nvSpPr>
          <p:cNvPr id="4" name="テキスト プレースホルダー 3">
            <a:extLst>
              <a:ext uri="{FF2B5EF4-FFF2-40B4-BE49-F238E27FC236}">
                <a16:creationId xmlns:a16="http://schemas.microsoft.com/office/drawing/2014/main" id="{3E808BE9-0041-3A48-2E56-EA8843983D8E}"/>
              </a:ext>
            </a:extLst>
          </p:cNvPr>
          <p:cNvSpPr>
            <a:spLocks noGrp="1"/>
          </p:cNvSpPr>
          <p:nvPr>
            <p:ph type="body" sz="half" idx="2"/>
          </p:nvPr>
        </p:nvSpPr>
        <p:spPr>
          <a:xfrm>
            <a:off x="826557" y="2025015"/>
            <a:ext cx="3870284" cy="3751591"/>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ADB6523-EBE2-8396-326E-5F2DD0C26403}"/>
              </a:ext>
            </a:extLst>
          </p:cNvPr>
          <p:cNvSpPr>
            <a:spLocks noGrp="1"/>
          </p:cNvSpPr>
          <p:nvPr>
            <p:ph type="dt" sz="half" idx="10"/>
          </p:nvPr>
        </p:nvSpPr>
        <p:spPr/>
        <p:txBody>
          <a:bodyPr/>
          <a:lstStyle/>
          <a:p>
            <a:fld id="{1D8BD707-D9CF-40AE-B4C6-C98DA3205C09}" type="datetimeFigureOut">
              <a:rPr lang="en-US" smtClean="0"/>
              <a:t>8/4/25</a:t>
            </a:fld>
            <a:endParaRPr lang="en-US"/>
          </a:p>
        </p:txBody>
      </p:sp>
      <p:sp>
        <p:nvSpPr>
          <p:cNvPr id="6" name="フッター プレースホルダー 5">
            <a:extLst>
              <a:ext uri="{FF2B5EF4-FFF2-40B4-BE49-F238E27FC236}">
                <a16:creationId xmlns:a16="http://schemas.microsoft.com/office/drawing/2014/main" id="{34A14A0A-E362-8215-30F8-A4DBEA8E068C}"/>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B639C113-1D11-EBF7-D713-B45667E3E3C4}"/>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813168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BA4FD7-A6A3-56C9-7B17-2D1D877B74E8}"/>
              </a:ext>
            </a:extLst>
          </p:cNvPr>
          <p:cNvSpPr>
            <a:spLocks noGrp="1"/>
          </p:cNvSpPr>
          <p:nvPr>
            <p:ph type="title"/>
          </p:nvPr>
        </p:nvSpPr>
        <p:spPr>
          <a:xfrm>
            <a:off x="824994" y="359378"/>
            <a:ext cx="10349925" cy="130469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6B2F2D-F87F-519E-8CAA-3721A5B1FDF6}"/>
              </a:ext>
            </a:extLst>
          </p:cNvPr>
          <p:cNvSpPr>
            <a:spLocks noGrp="1"/>
          </p:cNvSpPr>
          <p:nvPr>
            <p:ph type="body" idx="1"/>
          </p:nvPr>
        </p:nvSpPr>
        <p:spPr>
          <a:xfrm>
            <a:off x="824994" y="1796888"/>
            <a:ext cx="10349925" cy="4282845"/>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98A426-2DF4-E647-6D26-4B95449590A8}"/>
              </a:ext>
            </a:extLst>
          </p:cNvPr>
          <p:cNvSpPr>
            <a:spLocks noGrp="1"/>
          </p:cNvSpPr>
          <p:nvPr>
            <p:ph type="dt" sz="half" idx="2"/>
          </p:nvPr>
        </p:nvSpPr>
        <p:spPr>
          <a:xfrm>
            <a:off x="824994" y="6256297"/>
            <a:ext cx="2699980" cy="359378"/>
          </a:xfrm>
          <a:prstGeom prst="rect">
            <a:avLst/>
          </a:prstGeom>
        </p:spPr>
        <p:txBody>
          <a:bodyPr vert="horz" lIns="91440" tIns="45720" rIns="91440" bIns="45720" rtlCol="0" anchor="ctr"/>
          <a:lstStyle>
            <a:lvl1pPr algn="l">
              <a:defRPr sz="1181">
                <a:solidFill>
                  <a:schemeClr val="tx1">
                    <a:tint val="75000"/>
                  </a:schemeClr>
                </a:solidFill>
              </a:defRPr>
            </a:lvl1pPr>
          </a:lstStyle>
          <a:p>
            <a:fld id="{1D8BD707-D9CF-40AE-B4C6-C98DA3205C09}" type="datetimeFigureOut">
              <a:rPr lang="en-US" smtClean="0"/>
              <a:t>8/4/25</a:t>
            </a:fld>
            <a:endParaRPr lang="en-US"/>
          </a:p>
        </p:txBody>
      </p:sp>
      <p:sp>
        <p:nvSpPr>
          <p:cNvPr id="5" name="フッター プレースホルダー 4">
            <a:extLst>
              <a:ext uri="{FF2B5EF4-FFF2-40B4-BE49-F238E27FC236}">
                <a16:creationId xmlns:a16="http://schemas.microsoft.com/office/drawing/2014/main" id="{88287B27-AAA1-C906-449A-AE36A90EDAE6}"/>
              </a:ext>
            </a:extLst>
          </p:cNvPr>
          <p:cNvSpPr>
            <a:spLocks noGrp="1"/>
          </p:cNvSpPr>
          <p:nvPr>
            <p:ph type="ftr" sz="quarter" idx="3"/>
          </p:nvPr>
        </p:nvSpPr>
        <p:spPr>
          <a:xfrm>
            <a:off x="3974971" y="6256297"/>
            <a:ext cx="4049971" cy="359378"/>
          </a:xfrm>
          <a:prstGeom prst="rect">
            <a:avLst/>
          </a:prstGeom>
        </p:spPr>
        <p:txBody>
          <a:bodyPr vert="horz" lIns="91440" tIns="45720" rIns="91440" bIns="45720" rtlCol="0" anchor="ctr"/>
          <a:lstStyle>
            <a:lvl1pPr algn="ctr">
              <a:defRPr sz="1181">
                <a:solidFill>
                  <a:schemeClr val="tx1">
                    <a:tint val="75000"/>
                  </a:schemeClr>
                </a:solidFill>
              </a:defRPr>
            </a:lvl1pPr>
          </a:lstStyle>
          <a:p>
            <a:endParaRPr lang="ja-JP" altLang="en-US"/>
          </a:p>
        </p:txBody>
      </p:sp>
      <p:sp>
        <p:nvSpPr>
          <p:cNvPr id="6" name="スライド番号プレースホルダー 5">
            <a:extLst>
              <a:ext uri="{FF2B5EF4-FFF2-40B4-BE49-F238E27FC236}">
                <a16:creationId xmlns:a16="http://schemas.microsoft.com/office/drawing/2014/main" id="{972B3E94-78FF-D519-C4B3-A81A17F7F1AD}"/>
              </a:ext>
            </a:extLst>
          </p:cNvPr>
          <p:cNvSpPr>
            <a:spLocks noGrp="1"/>
          </p:cNvSpPr>
          <p:nvPr>
            <p:ph type="sldNum" sz="quarter" idx="4"/>
          </p:nvPr>
        </p:nvSpPr>
        <p:spPr>
          <a:xfrm>
            <a:off x="8474939" y="6256297"/>
            <a:ext cx="2699980" cy="359378"/>
          </a:xfrm>
          <a:prstGeom prst="rect">
            <a:avLst/>
          </a:prstGeom>
        </p:spPr>
        <p:txBody>
          <a:bodyPr vert="horz" lIns="91440" tIns="45720" rIns="91440" bIns="45720" rtlCol="0" anchor="ctr"/>
          <a:lstStyle>
            <a:lvl1pPr algn="r">
              <a:defRPr sz="1181">
                <a:solidFill>
                  <a:schemeClr val="tx1">
                    <a:tint val="75000"/>
                  </a:schemeClr>
                </a:solidFill>
              </a:defRPr>
            </a:lvl1p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97838958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p:txStyles>
    <p:titleStyle>
      <a:lvl1pPr algn="l" defTabSz="899952" rtl="0" eaLnBrk="1" latinLnBrk="0" hangingPunct="1">
        <a:lnSpc>
          <a:spcPct val="90000"/>
        </a:lnSpc>
        <a:spcBef>
          <a:spcPct val="0"/>
        </a:spcBef>
        <a:buNone/>
        <a:defRPr kumimoji="1" sz="4330" kern="1200">
          <a:solidFill>
            <a:schemeClr val="tx1"/>
          </a:solidFill>
          <a:latin typeface="+mj-lt"/>
          <a:ea typeface="+mj-ea"/>
          <a:cs typeface="+mj-cs"/>
        </a:defRPr>
      </a:lvl1pPr>
    </p:titleStyle>
    <p:bodyStyle>
      <a:lvl1pPr marL="224988" indent="-224988" algn="l" defTabSz="899952" rtl="0" eaLnBrk="1" latinLnBrk="0" hangingPunct="1">
        <a:lnSpc>
          <a:spcPct val="90000"/>
        </a:lnSpc>
        <a:spcBef>
          <a:spcPts val="984"/>
        </a:spcBef>
        <a:buFont typeface="Arial" panose="020B0604020202020204" pitchFamily="34" charset="0"/>
        <a:buChar char="•"/>
        <a:defRPr kumimoji="1" sz="2756" kern="1200">
          <a:solidFill>
            <a:schemeClr val="tx1"/>
          </a:solidFill>
          <a:latin typeface="+mn-lt"/>
          <a:ea typeface="+mn-ea"/>
          <a:cs typeface="+mn-cs"/>
        </a:defRPr>
      </a:lvl1pPr>
      <a:lvl2pPr marL="674964" indent="-224988" algn="l" defTabSz="899952" rtl="0" eaLnBrk="1" latinLnBrk="0" hangingPunct="1">
        <a:lnSpc>
          <a:spcPct val="90000"/>
        </a:lnSpc>
        <a:spcBef>
          <a:spcPts val="492"/>
        </a:spcBef>
        <a:buFont typeface="Arial" panose="020B0604020202020204" pitchFamily="34" charset="0"/>
        <a:buChar char="•"/>
        <a:defRPr kumimoji="1" sz="2362" kern="1200">
          <a:solidFill>
            <a:schemeClr val="tx1"/>
          </a:solidFill>
          <a:latin typeface="+mn-lt"/>
          <a:ea typeface="+mn-ea"/>
          <a:cs typeface="+mn-cs"/>
        </a:defRPr>
      </a:lvl2pPr>
      <a:lvl3pPr marL="1124941" indent="-224988" algn="l" defTabSz="899952" rtl="0" eaLnBrk="1" latinLnBrk="0" hangingPunct="1">
        <a:lnSpc>
          <a:spcPct val="90000"/>
        </a:lnSpc>
        <a:spcBef>
          <a:spcPts val="492"/>
        </a:spcBef>
        <a:buFont typeface="Arial" panose="020B0604020202020204" pitchFamily="34" charset="0"/>
        <a:buChar char="•"/>
        <a:defRPr kumimoji="1" sz="1968" kern="1200">
          <a:solidFill>
            <a:schemeClr val="tx1"/>
          </a:solidFill>
          <a:latin typeface="+mn-lt"/>
          <a:ea typeface="+mn-ea"/>
          <a:cs typeface="+mn-cs"/>
        </a:defRPr>
      </a:lvl3pPr>
      <a:lvl4pPr marL="1574917"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4pPr>
      <a:lvl5pPr marL="2024893"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5pPr>
      <a:lvl6pPr marL="2474869"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kumimoji="1" sz="1772" kern="1200">
          <a:solidFill>
            <a:schemeClr val="tx1"/>
          </a:solidFill>
          <a:latin typeface="+mn-lt"/>
          <a:ea typeface="+mn-ea"/>
          <a:cs typeface="+mn-cs"/>
        </a:defRPr>
      </a:lvl9pPr>
    </p:bodyStyle>
    <p:otherStyle>
      <a:defPPr>
        <a:defRPr lang="ja-JP"/>
      </a:defPPr>
      <a:lvl1pPr marL="0" algn="l" defTabSz="899952" rtl="0" eaLnBrk="1" latinLnBrk="0" hangingPunct="1">
        <a:defRPr kumimoji="1" sz="1772" kern="1200">
          <a:solidFill>
            <a:schemeClr val="tx1"/>
          </a:solidFill>
          <a:latin typeface="+mn-lt"/>
          <a:ea typeface="+mn-ea"/>
          <a:cs typeface="+mn-cs"/>
        </a:defRPr>
      </a:lvl1pPr>
      <a:lvl2pPr marL="449976" algn="l" defTabSz="899952" rtl="0" eaLnBrk="1" latinLnBrk="0" hangingPunct="1">
        <a:defRPr kumimoji="1" sz="1772" kern="1200">
          <a:solidFill>
            <a:schemeClr val="tx1"/>
          </a:solidFill>
          <a:latin typeface="+mn-lt"/>
          <a:ea typeface="+mn-ea"/>
          <a:cs typeface="+mn-cs"/>
        </a:defRPr>
      </a:lvl2pPr>
      <a:lvl3pPr marL="899952" algn="l" defTabSz="899952" rtl="0" eaLnBrk="1" latinLnBrk="0" hangingPunct="1">
        <a:defRPr kumimoji="1" sz="1772" kern="1200">
          <a:solidFill>
            <a:schemeClr val="tx1"/>
          </a:solidFill>
          <a:latin typeface="+mn-lt"/>
          <a:ea typeface="+mn-ea"/>
          <a:cs typeface="+mn-cs"/>
        </a:defRPr>
      </a:lvl3pPr>
      <a:lvl4pPr marL="1349929" algn="l" defTabSz="899952" rtl="0" eaLnBrk="1" latinLnBrk="0" hangingPunct="1">
        <a:defRPr kumimoji="1" sz="1772" kern="1200">
          <a:solidFill>
            <a:schemeClr val="tx1"/>
          </a:solidFill>
          <a:latin typeface="+mn-lt"/>
          <a:ea typeface="+mn-ea"/>
          <a:cs typeface="+mn-cs"/>
        </a:defRPr>
      </a:lvl4pPr>
      <a:lvl5pPr marL="1799905" algn="l" defTabSz="899952" rtl="0" eaLnBrk="1" latinLnBrk="0" hangingPunct="1">
        <a:defRPr kumimoji="1" sz="1772" kern="1200">
          <a:solidFill>
            <a:schemeClr val="tx1"/>
          </a:solidFill>
          <a:latin typeface="+mn-lt"/>
          <a:ea typeface="+mn-ea"/>
          <a:cs typeface="+mn-cs"/>
        </a:defRPr>
      </a:lvl5pPr>
      <a:lvl6pPr marL="2249881" algn="l" defTabSz="899952" rtl="0" eaLnBrk="1" latinLnBrk="0" hangingPunct="1">
        <a:defRPr kumimoji="1" sz="1772" kern="1200">
          <a:solidFill>
            <a:schemeClr val="tx1"/>
          </a:solidFill>
          <a:latin typeface="+mn-lt"/>
          <a:ea typeface="+mn-ea"/>
          <a:cs typeface="+mn-cs"/>
        </a:defRPr>
      </a:lvl6pPr>
      <a:lvl7pPr marL="2699857" algn="l" defTabSz="899952" rtl="0" eaLnBrk="1" latinLnBrk="0" hangingPunct="1">
        <a:defRPr kumimoji="1" sz="1772" kern="1200">
          <a:solidFill>
            <a:schemeClr val="tx1"/>
          </a:solidFill>
          <a:latin typeface="+mn-lt"/>
          <a:ea typeface="+mn-ea"/>
          <a:cs typeface="+mn-cs"/>
        </a:defRPr>
      </a:lvl7pPr>
      <a:lvl8pPr marL="3149834" algn="l" defTabSz="899952" rtl="0" eaLnBrk="1" latinLnBrk="0" hangingPunct="1">
        <a:defRPr kumimoji="1" sz="1772" kern="1200">
          <a:solidFill>
            <a:schemeClr val="tx1"/>
          </a:solidFill>
          <a:latin typeface="+mn-lt"/>
          <a:ea typeface="+mn-ea"/>
          <a:cs typeface="+mn-cs"/>
        </a:defRPr>
      </a:lvl8pPr>
      <a:lvl9pPr marL="3599810" algn="l" defTabSz="899952" rtl="0" eaLnBrk="1" latinLnBrk="0" hangingPunct="1">
        <a:defRPr kumimoji="1" sz="17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11.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16.png"/><Relationship Id="rId7" Type="http://schemas.openxmlformats.org/officeDocument/2006/relationships/image" Target="../media/image47.png"/><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6.png"/><Relationship Id="rId11" Type="http://schemas.openxmlformats.org/officeDocument/2006/relationships/image" Target="../media/image7.jpeg"/><Relationship Id="rId5" Type="http://schemas.openxmlformats.org/officeDocument/2006/relationships/image" Target="../media/image45.png"/><Relationship Id="rId10" Type="http://schemas.openxmlformats.org/officeDocument/2006/relationships/image" Target="../media/image50.png"/><Relationship Id="rId4" Type="http://schemas.openxmlformats.org/officeDocument/2006/relationships/image" Target="../media/image44.png"/><Relationship Id="rId9" Type="http://schemas.openxmlformats.org/officeDocument/2006/relationships/image" Target="../media/image49.png"/></Relationships>
</file>

<file path=ppt/slides/_rels/slide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52.png"/><Relationship Id="rId7" Type="http://schemas.openxmlformats.org/officeDocument/2006/relationships/image" Target="../media/image55.png"/><Relationship Id="rId2" Type="http://schemas.openxmlformats.org/officeDocument/2006/relationships/image" Target="../media/image51.png"/><Relationship Id="rId1" Type="http://schemas.openxmlformats.org/officeDocument/2006/relationships/slideLayout" Target="../slideLayouts/slideLayout2.xml"/><Relationship Id="rId6" Type="http://schemas.openxmlformats.org/officeDocument/2006/relationships/image" Target="../media/image54.png"/><Relationship Id="rId5" Type="http://schemas.microsoft.com/office/2007/relationships/hdphoto" Target="../media/hdphoto2.wdp"/><Relationship Id="rId4" Type="http://schemas.openxmlformats.org/officeDocument/2006/relationships/image" Target="../media/image53.png"/></Relationships>
</file>

<file path=ppt/slides/_rels/slide13.xml.rels><?xml version="1.0" encoding="UTF-8" standalone="yes"?>
<Relationships xmlns="http://schemas.openxmlformats.org/package/2006/relationships"><Relationship Id="rId8" Type="http://schemas.openxmlformats.org/officeDocument/2006/relationships/image" Target="../media/image59.jpeg"/><Relationship Id="rId3" Type="http://schemas.openxmlformats.org/officeDocument/2006/relationships/image" Target="../media/image56.png"/><Relationship Id="rId7"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8.png"/><Relationship Id="rId5" Type="http://schemas.openxmlformats.org/officeDocument/2006/relationships/image" Target="../media/image57.png"/><Relationship Id="rId4" Type="http://schemas.openxmlformats.org/officeDocument/2006/relationships/hyperlink" Target="mailto:info@example-ai-service.j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11.png"/><Relationship Id="rId11" Type="http://schemas.openxmlformats.org/officeDocument/2006/relationships/image" Target="../media/image7.jpeg"/><Relationship Id="rId5" Type="http://schemas.openxmlformats.org/officeDocument/2006/relationships/image" Target="../media/image10.png"/><Relationship Id="rId10" Type="http://schemas.openxmlformats.org/officeDocument/2006/relationships/chart" Target="../charts/chart1.xml"/><Relationship Id="rId4" Type="http://schemas.openxmlformats.org/officeDocument/2006/relationships/image" Target="../media/image9.pn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10" Type="http://schemas.openxmlformats.org/officeDocument/2006/relationships/image" Target="../media/image7.jpeg"/><Relationship Id="rId4" Type="http://schemas.openxmlformats.org/officeDocument/2006/relationships/image" Target="../media/image21.png"/><Relationship Id="rId9" Type="http://schemas.openxmlformats.org/officeDocument/2006/relationships/image" Target="../media/image26.png"/></Relationships>
</file>

<file path=ppt/slides/_rels/slide8.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7.png"/><Relationship Id="rId7"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7.jpeg"/><Relationship Id="rId5" Type="http://schemas.openxmlformats.org/officeDocument/2006/relationships/image" Target="../media/image29.png"/><Relationship Id="rId10" Type="http://schemas.openxmlformats.org/officeDocument/2006/relationships/image" Target="../media/image33.png"/><Relationship Id="rId4" Type="http://schemas.openxmlformats.org/officeDocument/2006/relationships/image" Target="../media/image28.png"/><Relationship Id="rId9" Type="http://schemas.openxmlformats.org/officeDocument/2006/relationships/image" Target="../media/image32.png"/></Relationships>
</file>

<file path=ppt/slides/_rels/slide9.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7.jpe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2962385" y="4513553"/>
            <a:ext cx="6185760" cy="561321"/>
          </a:xfrm>
          <a:prstGeom prst="rect">
            <a:avLst/>
          </a:prstGeom>
        </p:spPr>
        <p:txBody>
          <a:bodyPr vert="horz" wrap="square" lIns="0" tIns="17793" rIns="0" bIns="0" rtlCol="0">
            <a:spAutoFit/>
          </a:bodyPr>
          <a:lstStyle/>
          <a:p>
            <a:pPr marL="14234" algn="ctr">
              <a:spcBef>
                <a:spcPts val="140"/>
              </a:spcBef>
            </a:pPr>
            <a:r>
              <a:rPr sz="3531" b="1" spc="247" dirty="0">
                <a:solidFill>
                  <a:srgbClr val="4AACD9"/>
                </a:solidFill>
                <a:latin typeface="Noto Sans JP" panose="020B0200000000000000" pitchFamily="50" charset="-128"/>
                <a:ea typeface="Noto Sans JP" panose="020B0200000000000000" pitchFamily="50" charset="-128"/>
                <a:cs typeface="Yu Gothic"/>
              </a:rPr>
              <a:t>AI</a:t>
            </a:r>
            <a:r>
              <a:rPr sz="3923" b="1" spc="-392" dirty="0">
                <a:solidFill>
                  <a:srgbClr val="4AACD9"/>
                </a:solidFill>
                <a:latin typeface="Noto Sans JP" panose="020B0200000000000000" pitchFamily="50" charset="-128"/>
                <a:ea typeface="Noto Sans JP" panose="020B0200000000000000" pitchFamily="50" charset="-128"/>
                <a:cs typeface="SimSun"/>
              </a:rPr>
              <a:t>特</a:t>
            </a:r>
            <a:r>
              <a:rPr sz="3867" b="1" spc="-353" dirty="0">
                <a:solidFill>
                  <a:srgbClr val="4AACD9"/>
                </a:solidFill>
                <a:latin typeface="Noto Sans JP" panose="020B0200000000000000" pitchFamily="50" charset="-128"/>
                <a:ea typeface="Noto Sans JP" panose="020B0200000000000000" pitchFamily="50" charset="-128"/>
                <a:cs typeface="SimSun"/>
              </a:rPr>
              <a:t>化</a:t>
            </a:r>
            <a:r>
              <a:rPr sz="3867" b="1" spc="-353" dirty="0">
                <a:solidFill>
                  <a:srgbClr val="4AACD9"/>
                </a:solidFill>
                <a:latin typeface="Noto Sans JP" panose="020B0200000000000000" pitchFamily="50" charset="-128"/>
                <a:ea typeface="Noto Sans JP" panose="020B0200000000000000" pitchFamily="50" charset="-128"/>
              </a:rPr>
              <a:t>型</a:t>
            </a:r>
            <a:r>
              <a:rPr sz="3923" b="1" spc="-392" dirty="0">
                <a:solidFill>
                  <a:srgbClr val="4AACD9"/>
                </a:solidFill>
                <a:latin typeface="Noto Sans JP" panose="020B0200000000000000" pitchFamily="50" charset="-128"/>
                <a:ea typeface="Noto Sans JP" panose="020B0200000000000000" pitchFamily="50" charset="-128"/>
                <a:cs typeface="SimSun"/>
              </a:rPr>
              <a:t>人材</a:t>
            </a:r>
            <a:r>
              <a:rPr sz="3811" b="1" spc="-308" dirty="0">
                <a:solidFill>
                  <a:srgbClr val="4AACD9"/>
                </a:solidFill>
                <a:latin typeface="Noto Sans JP" panose="020B0200000000000000" pitchFamily="50" charset="-128"/>
                <a:ea typeface="Noto Sans JP" panose="020B0200000000000000" pitchFamily="50" charset="-128"/>
              </a:rPr>
              <a:t>紹</a:t>
            </a:r>
            <a:r>
              <a:rPr sz="3923" b="1" spc="-392" dirty="0">
                <a:solidFill>
                  <a:srgbClr val="4AACD9"/>
                </a:solidFill>
                <a:latin typeface="Noto Sans JP" panose="020B0200000000000000" pitchFamily="50" charset="-128"/>
                <a:ea typeface="Noto Sans JP" panose="020B0200000000000000" pitchFamily="50" charset="-128"/>
                <a:cs typeface="SimSun"/>
              </a:rPr>
              <a:t>介</a:t>
            </a:r>
            <a:r>
              <a:rPr sz="3867" b="1" spc="-247" dirty="0">
                <a:solidFill>
                  <a:srgbClr val="4AACD9"/>
                </a:solidFill>
                <a:latin typeface="Noto Sans JP" panose="020B0200000000000000" pitchFamily="50" charset="-128"/>
                <a:ea typeface="Noto Sans JP" panose="020B0200000000000000" pitchFamily="50" charset="-128"/>
                <a:cs typeface="SimSun"/>
              </a:rPr>
              <a:t>サービス</a:t>
            </a:r>
            <a:endParaRPr sz="3867" b="1" dirty="0">
              <a:solidFill>
                <a:srgbClr val="4AACD9"/>
              </a:solidFill>
              <a:latin typeface="Noto Sans JP" panose="020B0200000000000000" pitchFamily="50" charset="-128"/>
              <a:ea typeface="Noto Sans JP" panose="020B0200000000000000" pitchFamily="50" charset="-128"/>
              <a:cs typeface="SimSun"/>
            </a:endParaRPr>
          </a:p>
        </p:txBody>
      </p:sp>
      <p:sp>
        <p:nvSpPr>
          <p:cNvPr id="3" name="object 3"/>
          <p:cNvSpPr txBox="1"/>
          <p:nvPr/>
        </p:nvSpPr>
        <p:spPr>
          <a:xfrm>
            <a:off x="5339254" y="5259684"/>
            <a:ext cx="1443406" cy="354341"/>
          </a:xfrm>
          <a:prstGeom prst="rect">
            <a:avLst/>
          </a:prstGeom>
        </p:spPr>
        <p:txBody>
          <a:bodyPr vert="horz" wrap="square" lIns="0" tIns="17793" rIns="0" bIns="0" rtlCol="0">
            <a:spAutoFit/>
          </a:bodyPr>
          <a:lstStyle/>
          <a:p>
            <a:pPr marL="14234">
              <a:spcBef>
                <a:spcPts val="140"/>
              </a:spcBef>
            </a:pPr>
            <a:r>
              <a:rPr sz="2186" dirty="0">
                <a:solidFill>
                  <a:schemeClr val="tx1"/>
                </a:solidFill>
                <a:latin typeface="Noto Sans JP" panose="020B0200000000000000" pitchFamily="50" charset="-128"/>
                <a:ea typeface="Noto Sans JP" panose="020B0200000000000000" pitchFamily="50" charset="-128"/>
                <a:cs typeface="PMingLiU"/>
              </a:rPr>
              <a:t>ご提案資料</a:t>
            </a:r>
          </a:p>
        </p:txBody>
      </p:sp>
      <p:pic>
        <p:nvPicPr>
          <p:cNvPr id="11" name="図 10">
            <a:extLst>
              <a:ext uri="{FF2B5EF4-FFF2-40B4-BE49-F238E27FC236}">
                <a16:creationId xmlns:a16="http://schemas.microsoft.com/office/drawing/2014/main" id="{AC6725C2-B2B1-7515-518F-E9FE09C83B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8854" y="335579"/>
            <a:ext cx="7202203" cy="4051239"/>
          </a:xfrm>
          <a:prstGeom prst="rect">
            <a:avLst/>
          </a:prstGeom>
        </p:spPr>
      </p:pic>
      <p:sp>
        <p:nvSpPr>
          <p:cNvPr id="15" name="テキスト ボックス 14">
            <a:extLst>
              <a:ext uri="{FF2B5EF4-FFF2-40B4-BE49-F238E27FC236}">
                <a16:creationId xmlns:a16="http://schemas.microsoft.com/office/drawing/2014/main" id="{29C6A8B0-8C35-0A97-6939-FF059DC2D415}"/>
              </a:ext>
            </a:extLst>
          </p:cNvPr>
          <p:cNvSpPr txBox="1"/>
          <p:nvPr/>
        </p:nvSpPr>
        <p:spPr>
          <a:xfrm>
            <a:off x="2398853" y="5965825"/>
            <a:ext cx="7202203" cy="338554"/>
          </a:xfrm>
          <a:prstGeom prst="rect">
            <a:avLst/>
          </a:prstGeom>
          <a:noFill/>
        </p:spPr>
        <p:txBody>
          <a:bodyPr wrap="square" rtlCol="0">
            <a:spAutoFit/>
          </a:bodyPr>
          <a:lstStyle/>
          <a:p>
            <a:pPr algn="ctr"/>
            <a:r>
              <a:rPr kumimoji="1" lang="en-US" altLang="ja-JP" sz="1600" dirty="0">
                <a:latin typeface="Noto Sans JP" panose="020B0200000000000000" pitchFamily="50" charset="-128"/>
                <a:ea typeface="Noto Sans JP" panose="020B0200000000000000" pitchFamily="50" charset="-128"/>
              </a:rPr>
              <a:t>AI</a:t>
            </a:r>
            <a:r>
              <a:rPr kumimoji="1" lang="ja-JP" altLang="en-US" sz="1600" dirty="0">
                <a:latin typeface="Noto Sans JP" panose="020B0200000000000000" pitchFamily="50" charset="-128"/>
                <a:ea typeface="Noto Sans JP" panose="020B0200000000000000" pitchFamily="50" charset="-128"/>
              </a:rPr>
              <a:t>で、ビジネスの未来を加速させる。その鍵は「人」にある。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矢印: 五方向 2">
            <a:extLst>
              <a:ext uri="{FF2B5EF4-FFF2-40B4-BE49-F238E27FC236}">
                <a16:creationId xmlns:a16="http://schemas.microsoft.com/office/drawing/2014/main" id="{FD095413-AFA7-69FE-ADCB-D9A78B38EA7A}"/>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2050D9BC-02B5-78E3-E867-2A33EDF530EF}"/>
              </a:ext>
            </a:extLst>
          </p:cNvPr>
          <p:cNvSpPr/>
          <p:nvPr/>
        </p:nvSpPr>
        <p:spPr>
          <a:xfrm>
            <a:off x="588826" y="1708984"/>
            <a:ext cx="10819139" cy="3559405"/>
          </a:xfrm>
          <a:prstGeom prst="rect">
            <a:avLst/>
          </a:prstGeom>
          <a:solidFill>
            <a:schemeClr val="tx2">
              <a:lumMod val="75000"/>
            </a:schemeClr>
          </a:solidFill>
          <a:ln>
            <a:solidFill>
              <a:schemeClr val="tx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721731" y="134662"/>
            <a:ext cx="2070446" cy="428580"/>
          </a:xfrm>
          <a:prstGeom prst="rect">
            <a:avLst/>
          </a:prstGeom>
        </p:spPr>
        <p:txBody>
          <a:bodyPr vert="horz" wrap="square" lIns="0" tIns="17082" rIns="0" bIns="0" rtlCol="0">
            <a:spAutoFit/>
          </a:bodyPr>
          <a:lstStyle/>
          <a:p>
            <a:pPr marL="14234">
              <a:spcBef>
                <a:spcPts val="134"/>
              </a:spcBef>
            </a:pPr>
            <a:r>
              <a:rPr sz="2914" b="1" spc="-269" dirty="0">
                <a:solidFill>
                  <a:schemeClr val="bg1"/>
                </a:solidFill>
                <a:latin typeface="Noto Sans JP" panose="020B0200000000000000" pitchFamily="50" charset="-128"/>
                <a:ea typeface="Noto Sans JP" panose="020B0200000000000000" pitchFamily="50" charset="-128"/>
                <a:cs typeface="SimSun"/>
              </a:rPr>
              <a:t>他</a:t>
            </a:r>
            <a:r>
              <a:rPr sz="2970" b="1" spc="-331" dirty="0">
                <a:solidFill>
                  <a:schemeClr val="bg1"/>
                </a:solidFill>
                <a:latin typeface="Noto Sans JP" panose="020B0200000000000000" pitchFamily="50" charset="-128"/>
                <a:ea typeface="Noto Sans JP" panose="020B0200000000000000" pitchFamily="50" charset="-128"/>
                <a:cs typeface="SimSun"/>
              </a:rPr>
              <a:t>社</a:t>
            </a:r>
            <a:r>
              <a:rPr sz="2634" b="1" spc="90" dirty="0">
                <a:solidFill>
                  <a:schemeClr val="bg1"/>
                </a:solidFill>
                <a:latin typeface="Noto Sans JP" panose="020B0200000000000000" pitchFamily="50" charset="-128"/>
                <a:ea typeface="Noto Sans JP" panose="020B0200000000000000" pitchFamily="50" charset="-128"/>
              </a:rPr>
              <a:t>との</a:t>
            </a:r>
            <a:r>
              <a:rPr sz="2970" b="1" spc="-359" dirty="0">
                <a:solidFill>
                  <a:schemeClr val="bg1"/>
                </a:solidFill>
                <a:latin typeface="Noto Sans JP" panose="020B0200000000000000" pitchFamily="50" charset="-128"/>
                <a:ea typeface="Noto Sans JP" panose="020B0200000000000000" pitchFamily="50" charset="-128"/>
                <a:cs typeface="SimSun"/>
              </a:rPr>
              <a:t>比較</a:t>
            </a:r>
            <a:endParaRPr sz="2970" b="1" dirty="0">
              <a:solidFill>
                <a:schemeClr val="bg1"/>
              </a:solidFill>
              <a:latin typeface="Noto Sans JP" panose="020B0200000000000000" pitchFamily="50" charset="-128"/>
              <a:ea typeface="Noto Sans JP" panose="020B0200000000000000" pitchFamily="50" charset="-128"/>
              <a:cs typeface="SimSun"/>
            </a:endParaRPr>
          </a:p>
        </p:txBody>
      </p:sp>
      <p:sp>
        <p:nvSpPr>
          <p:cNvPr id="7" name="object 7"/>
          <p:cNvSpPr txBox="1"/>
          <p:nvPr/>
        </p:nvSpPr>
        <p:spPr>
          <a:xfrm>
            <a:off x="585227" y="904208"/>
            <a:ext cx="10819138" cy="517754"/>
          </a:xfrm>
          <a:prstGeom prst="rect">
            <a:avLst/>
          </a:prstGeom>
        </p:spPr>
        <p:txBody>
          <a:bodyPr vert="horz" wrap="square" lIns="0" tIns="12811" rIns="0" bIns="0" rtlCol="0">
            <a:spAutoFit/>
          </a:bodyPr>
          <a:lstStyle/>
          <a:p>
            <a:pPr marL="14234" marR="5694">
              <a:lnSpc>
                <a:spcPct val="133500"/>
              </a:lnSpc>
              <a:spcBef>
                <a:spcPts val="101"/>
              </a:spcBef>
            </a:pPr>
            <a:r>
              <a:rPr sz="1289" dirty="0">
                <a:latin typeface="Noto Sans JP" panose="020B0200000000000000" pitchFamily="50" charset="-128"/>
                <a:ea typeface="Noto Sans JP" panose="020B0200000000000000" pitchFamily="50" charset="-128"/>
                <a:cs typeface="PMingLiU"/>
              </a:rPr>
              <a:t>本サービスは、一般的な人材紹介やスカウトサービスとは一線を画す価値を提供します。特に「スキルの質保証」と「即戦力性」において明確</a:t>
            </a:r>
            <a:r>
              <a:rPr sz="1289" spc="22" dirty="0">
                <a:latin typeface="Noto Sans JP" panose="020B0200000000000000" pitchFamily="50" charset="-128"/>
                <a:ea typeface="Noto Sans JP" panose="020B0200000000000000" pitchFamily="50" charset="-128"/>
                <a:cs typeface="PMingLiU"/>
              </a:rPr>
              <a:t>な優位性があります。</a:t>
            </a:r>
            <a:endParaRPr sz="1289" dirty="0">
              <a:latin typeface="Noto Sans JP" panose="020B0200000000000000" pitchFamily="50" charset="-128"/>
              <a:ea typeface="Noto Sans JP" panose="020B0200000000000000" pitchFamily="50" charset="-128"/>
              <a:cs typeface="PMingLiU"/>
            </a:endParaRPr>
          </a:p>
        </p:txBody>
      </p:sp>
      <p:sp>
        <p:nvSpPr>
          <p:cNvPr id="9" name="object 9"/>
          <p:cNvSpPr/>
          <p:nvPr/>
        </p:nvSpPr>
        <p:spPr>
          <a:xfrm>
            <a:off x="585227" y="1708984"/>
            <a:ext cx="10833372" cy="3582361"/>
          </a:xfrm>
          <a:custGeom>
            <a:avLst/>
            <a:gdLst/>
            <a:ahLst/>
            <a:cxnLst/>
            <a:rect l="l" t="t" r="r" b="b"/>
            <a:pathLst>
              <a:path w="9627235" h="3175635">
                <a:moveTo>
                  <a:pt x="9564454" y="3175545"/>
                </a:moveTo>
                <a:lnTo>
                  <a:pt x="62463" y="3175545"/>
                </a:lnTo>
                <a:lnTo>
                  <a:pt x="58116" y="3175116"/>
                </a:lnTo>
                <a:lnTo>
                  <a:pt x="22684" y="3159068"/>
                </a:lnTo>
                <a:lnTo>
                  <a:pt x="2140" y="3126039"/>
                </a:lnTo>
                <a:lnTo>
                  <a:pt x="0" y="3113081"/>
                </a:lnTo>
                <a:lnTo>
                  <a:pt x="0" y="3108692"/>
                </a:lnTo>
                <a:lnTo>
                  <a:pt x="0" y="62463"/>
                </a:lnTo>
                <a:lnTo>
                  <a:pt x="13705" y="26061"/>
                </a:lnTo>
                <a:lnTo>
                  <a:pt x="45325" y="3408"/>
                </a:lnTo>
                <a:lnTo>
                  <a:pt x="62463" y="0"/>
                </a:lnTo>
                <a:lnTo>
                  <a:pt x="9564454" y="0"/>
                </a:lnTo>
                <a:lnTo>
                  <a:pt x="9600854" y="13705"/>
                </a:lnTo>
                <a:lnTo>
                  <a:pt x="9623507" y="45325"/>
                </a:lnTo>
                <a:lnTo>
                  <a:pt x="9626917" y="62463"/>
                </a:lnTo>
                <a:lnTo>
                  <a:pt x="9626917" y="3113081"/>
                </a:lnTo>
                <a:lnTo>
                  <a:pt x="9613211" y="3149483"/>
                </a:lnTo>
                <a:lnTo>
                  <a:pt x="9581591" y="3172136"/>
                </a:lnTo>
                <a:lnTo>
                  <a:pt x="9568800" y="3175116"/>
                </a:lnTo>
                <a:lnTo>
                  <a:pt x="9564454" y="3175545"/>
                </a:lnTo>
                <a:close/>
              </a:path>
            </a:pathLst>
          </a:custGeom>
          <a:solidFill>
            <a:schemeClr val="bg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749318" y="1858850"/>
            <a:ext cx="10491027" cy="496794"/>
          </a:xfrm>
          <a:custGeom>
            <a:avLst/>
            <a:gdLst/>
            <a:ahLst/>
            <a:cxnLst/>
            <a:rect l="l" t="t" r="r" b="b"/>
            <a:pathLst>
              <a:path w="9359900" h="443230">
                <a:moveTo>
                  <a:pt x="9359506" y="0"/>
                </a:moveTo>
                <a:lnTo>
                  <a:pt x="5248008" y="0"/>
                </a:lnTo>
                <a:lnTo>
                  <a:pt x="2030679" y="0"/>
                </a:lnTo>
                <a:lnTo>
                  <a:pt x="0" y="0"/>
                </a:lnTo>
                <a:lnTo>
                  <a:pt x="0" y="442912"/>
                </a:lnTo>
                <a:lnTo>
                  <a:pt x="2030679" y="442912"/>
                </a:lnTo>
                <a:lnTo>
                  <a:pt x="5248008" y="442912"/>
                </a:lnTo>
                <a:lnTo>
                  <a:pt x="9359506" y="442912"/>
                </a:lnTo>
                <a:lnTo>
                  <a:pt x="9359506" y="0"/>
                </a:lnTo>
                <a:close/>
              </a:path>
            </a:pathLst>
          </a:custGeom>
          <a:solidFill>
            <a:srgbClr val="FFFFFF">
              <a:alpha val="195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1" name="object 11"/>
          <p:cNvSpPr/>
          <p:nvPr/>
        </p:nvSpPr>
        <p:spPr>
          <a:xfrm>
            <a:off x="749318" y="1858850"/>
            <a:ext cx="10491027" cy="496794"/>
          </a:xfrm>
          <a:custGeom>
            <a:avLst/>
            <a:gdLst/>
            <a:ahLst/>
            <a:cxnLst/>
            <a:rect l="l" t="t" r="r" b="b"/>
            <a:pathLst>
              <a:path w="9359900" h="443230">
                <a:moveTo>
                  <a:pt x="9359506" y="0"/>
                </a:moveTo>
                <a:lnTo>
                  <a:pt x="5248008" y="0"/>
                </a:lnTo>
                <a:lnTo>
                  <a:pt x="2030679" y="0"/>
                </a:lnTo>
                <a:lnTo>
                  <a:pt x="0" y="0"/>
                </a:lnTo>
                <a:lnTo>
                  <a:pt x="0" y="442912"/>
                </a:lnTo>
                <a:lnTo>
                  <a:pt x="2030679" y="442912"/>
                </a:lnTo>
                <a:lnTo>
                  <a:pt x="5248008" y="442912"/>
                </a:lnTo>
                <a:lnTo>
                  <a:pt x="9359506" y="442912"/>
                </a:lnTo>
                <a:lnTo>
                  <a:pt x="9359506" y="0"/>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2" name="object 12"/>
          <p:cNvSpPr/>
          <p:nvPr/>
        </p:nvSpPr>
        <p:spPr>
          <a:xfrm>
            <a:off x="749318" y="2355288"/>
            <a:ext cx="10491027" cy="468324"/>
          </a:xfrm>
          <a:custGeom>
            <a:avLst/>
            <a:gdLst/>
            <a:ahLst/>
            <a:cxnLst/>
            <a:rect l="l" t="t" r="r" b="b"/>
            <a:pathLst>
              <a:path w="9359900" h="417830">
                <a:moveTo>
                  <a:pt x="9359506" y="0"/>
                </a:moveTo>
                <a:lnTo>
                  <a:pt x="5248008" y="0"/>
                </a:lnTo>
                <a:lnTo>
                  <a:pt x="2030679" y="0"/>
                </a:lnTo>
                <a:lnTo>
                  <a:pt x="0" y="0"/>
                </a:lnTo>
                <a:lnTo>
                  <a:pt x="0" y="417830"/>
                </a:lnTo>
                <a:lnTo>
                  <a:pt x="2030679" y="417830"/>
                </a:lnTo>
                <a:lnTo>
                  <a:pt x="5248008" y="417830"/>
                </a:lnTo>
                <a:lnTo>
                  <a:pt x="9359506" y="417830"/>
                </a:lnTo>
                <a:lnTo>
                  <a:pt x="9359506" y="0"/>
                </a:lnTo>
                <a:close/>
              </a:path>
            </a:pathLst>
          </a:custGeom>
          <a:solidFill>
            <a:srgbClr val="FFFFFF">
              <a:alpha val="195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3" name="object 13"/>
          <p:cNvSpPr/>
          <p:nvPr/>
        </p:nvSpPr>
        <p:spPr>
          <a:xfrm>
            <a:off x="749318" y="2823613"/>
            <a:ext cx="10491027" cy="459071"/>
          </a:xfrm>
          <a:custGeom>
            <a:avLst/>
            <a:gdLst/>
            <a:ahLst/>
            <a:cxnLst/>
            <a:rect l="l" t="t" r="r" b="b"/>
            <a:pathLst>
              <a:path w="9359900" h="409575">
                <a:moveTo>
                  <a:pt x="9359506" y="0"/>
                </a:moveTo>
                <a:lnTo>
                  <a:pt x="5248008" y="0"/>
                </a:lnTo>
                <a:lnTo>
                  <a:pt x="2030679" y="0"/>
                </a:lnTo>
                <a:lnTo>
                  <a:pt x="0" y="0"/>
                </a:lnTo>
                <a:lnTo>
                  <a:pt x="0" y="409486"/>
                </a:lnTo>
                <a:lnTo>
                  <a:pt x="2030679" y="409486"/>
                </a:lnTo>
                <a:lnTo>
                  <a:pt x="5248008" y="409486"/>
                </a:lnTo>
                <a:lnTo>
                  <a:pt x="9359506" y="409486"/>
                </a:lnTo>
                <a:lnTo>
                  <a:pt x="9359506" y="0"/>
                </a:lnTo>
                <a:close/>
              </a:path>
            </a:pathLst>
          </a:custGeom>
          <a:solidFill>
            <a:srgbClr val="FFFFFF">
              <a:alpha val="50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4" name="object 14"/>
          <p:cNvSpPr/>
          <p:nvPr/>
        </p:nvSpPr>
        <p:spPr>
          <a:xfrm>
            <a:off x="749318" y="3282584"/>
            <a:ext cx="10491027" cy="459071"/>
          </a:xfrm>
          <a:custGeom>
            <a:avLst/>
            <a:gdLst/>
            <a:ahLst/>
            <a:cxnLst/>
            <a:rect l="l" t="t" r="r" b="b"/>
            <a:pathLst>
              <a:path w="9359900" h="409575">
                <a:moveTo>
                  <a:pt x="9359506" y="0"/>
                </a:moveTo>
                <a:lnTo>
                  <a:pt x="5248008" y="0"/>
                </a:lnTo>
                <a:lnTo>
                  <a:pt x="2030679" y="0"/>
                </a:lnTo>
                <a:lnTo>
                  <a:pt x="0" y="0"/>
                </a:lnTo>
                <a:lnTo>
                  <a:pt x="0" y="409473"/>
                </a:lnTo>
                <a:lnTo>
                  <a:pt x="2030679" y="409473"/>
                </a:lnTo>
                <a:lnTo>
                  <a:pt x="5248008" y="409473"/>
                </a:lnTo>
                <a:lnTo>
                  <a:pt x="9359506" y="409473"/>
                </a:lnTo>
                <a:lnTo>
                  <a:pt x="9359506" y="0"/>
                </a:lnTo>
                <a:close/>
              </a:path>
            </a:pathLst>
          </a:custGeom>
          <a:solidFill>
            <a:srgbClr val="FFFFFF">
              <a:alpha val="195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5" name="object 15"/>
          <p:cNvSpPr/>
          <p:nvPr/>
        </p:nvSpPr>
        <p:spPr>
          <a:xfrm>
            <a:off x="749318" y="3741541"/>
            <a:ext cx="10491027" cy="459071"/>
          </a:xfrm>
          <a:custGeom>
            <a:avLst/>
            <a:gdLst/>
            <a:ahLst/>
            <a:cxnLst/>
            <a:rect l="l" t="t" r="r" b="b"/>
            <a:pathLst>
              <a:path w="9359900" h="409575">
                <a:moveTo>
                  <a:pt x="9359506" y="0"/>
                </a:moveTo>
                <a:lnTo>
                  <a:pt x="5248008" y="0"/>
                </a:lnTo>
                <a:lnTo>
                  <a:pt x="2030679" y="0"/>
                </a:lnTo>
                <a:lnTo>
                  <a:pt x="0" y="0"/>
                </a:lnTo>
                <a:lnTo>
                  <a:pt x="0" y="409473"/>
                </a:lnTo>
                <a:lnTo>
                  <a:pt x="2030679" y="409473"/>
                </a:lnTo>
                <a:lnTo>
                  <a:pt x="5248008" y="409473"/>
                </a:lnTo>
                <a:lnTo>
                  <a:pt x="9359506" y="409473"/>
                </a:lnTo>
                <a:lnTo>
                  <a:pt x="9359506" y="0"/>
                </a:lnTo>
                <a:close/>
              </a:path>
            </a:pathLst>
          </a:custGeom>
          <a:solidFill>
            <a:srgbClr val="FFFFFF">
              <a:alpha val="50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6" name="object 16"/>
          <p:cNvSpPr/>
          <p:nvPr/>
        </p:nvSpPr>
        <p:spPr>
          <a:xfrm>
            <a:off x="749318" y="4200499"/>
            <a:ext cx="10491027" cy="459071"/>
          </a:xfrm>
          <a:custGeom>
            <a:avLst/>
            <a:gdLst/>
            <a:ahLst/>
            <a:cxnLst/>
            <a:rect l="l" t="t" r="r" b="b"/>
            <a:pathLst>
              <a:path w="9359900" h="409575">
                <a:moveTo>
                  <a:pt x="9359506" y="0"/>
                </a:moveTo>
                <a:lnTo>
                  <a:pt x="5248008" y="0"/>
                </a:lnTo>
                <a:lnTo>
                  <a:pt x="2030679" y="0"/>
                </a:lnTo>
                <a:lnTo>
                  <a:pt x="0" y="0"/>
                </a:lnTo>
                <a:lnTo>
                  <a:pt x="0" y="409486"/>
                </a:lnTo>
                <a:lnTo>
                  <a:pt x="2030679" y="409486"/>
                </a:lnTo>
                <a:lnTo>
                  <a:pt x="5248008" y="409486"/>
                </a:lnTo>
                <a:lnTo>
                  <a:pt x="9359506" y="409486"/>
                </a:lnTo>
                <a:lnTo>
                  <a:pt x="9359506" y="0"/>
                </a:lnTo>
                <a:close/>
              </a:path>
            </a:pathLst>
          </a:custGeom>
          <a:solidFill>
            <a:srgbClr val="FFFFFF">
              <a:alpha val="195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7" name="object 17"/>
          <p:cNvSpPr/>
          <p:nvPr/>
        </p:nvSpPr>
        <p:spPr>
          <a:xfrm>
            <a:off x="749318" y="4659471"/>
            <a:ext cx="10491027" cy="459071"/>
          </a:xfrm>
          <a:custGeom>
            <a:avLst/>
            <a:gdLst/>
            <a:ahLst/>
            <a:cxnLst/>
            <a:rect l="l" t="t" r="r" b="b"/>
            <a:pathLst>
              <a:path w="9359900" h="409575">
                <a:moveTo>
                  <a:pt x="9359506" y="0"/>
                </a:moveTo>
                <a:lnTo>
                  <a:pt x="5248008" y="0"/>
                </a:lnTo>
                <a:lnTo>
                  <a:pt x="2030679" y="0"/>
                </a:lnTo>
                <a:lnTo>
                  <a:pt x="0" y="0"/>
                </a:lnTo>
                <a:lnTo>
                  <a:pt x="0" y="409473"/>
                </a:lnTo>
                <a:lnTo>
                  <a:pt x="2030679" y="409473"/>
                </a:lnTo>
                <a:lnTo>
                  <a:pt x="5248008" y="409473"/>
                </a:lnTo>
                <a:lnTo>
                  <a:pt x="9359506" y="409473"/>
                </a:lnTo>
                <a:lnTo>
                  <a:pt x="9359506" y="0"/>
                </a:lnTo>
                <a:close/>
              </a:path>
            </a:pathLst>
          </a:custGeom>
          <a:solidFill>
            <a:srgbClr val="FFFFFF">
              <a:alpha val="50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8" name="object 18"/>
          <p:cNvSpPr/>
          <p:nvPr/>
        </p:nvSpPr>
        <p:spPr>
          <a:xfrm>
            <a:off x="749318" y="2345922"/>
            <a:ext cx="10491027" cy="19217"/>
          </a:xfrm>
          <a:custGeom>
            <a:avLst/>
            <a:gdLst/>
            <a:ahLst/>
            <a:cxnLst/>
            <a:rect l="l" t="t" r="r" b="b"/>
            <a:pathLst>
              <a:path w="9359900" h="17144">
                <a:moveTo>
                  <a:pt x="9359506" y="0"/>
                </a:moveTo>
                <a:lnTo>
                  <a:pt x="5248008" y="0"/>
                </a:lnTo>
                <a:lnTo>
                  <a:pt x="2030679" y="0"/>
                </a:lnTo>
                <a:lnTo>
                  <a:pt x="0" y="0"/>
                </a:lnTo>
                <a:lnTo>
                  <a:pt x="0" y="16713"/>
                </a:lnTo>
                <a:lnTo>
                  <a:pt x="2030679" y="16713"/>
                </a:lnTo>
                <a:lnTo>
                  <a:pt x="5248008" y="16713"/>
                </a:lnTo>
                <a:lnTo>
                  <a:pt x="9359506" y="16713"/>
                </a:lnTo>
                <a:lnTo>
                  <a:pt x="9359506" y="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9" name="object 19"/>
          <p:cNvSpPr/>
          <p:nvPr/>
        </p:nvSpPr>
        <p:spPr>
          <a:xfrm>
            <a:off x="749318" y="2814246"/>
            <a:ext cx="10491027" cy="2304610"/>
          </a:xfrm>
          <a:custGeom>
            <a:avLst/>
            <a:gdLst/>
            <a:ahLst/>
            <a:cxnLst/>
            <a:rect l="l" t="t" r="r" b="b"/>
            <a:pathLst>
              <a:path w="9359900" h="2056129">
                <a:moveTo>
                  <a:pt x="9359506" y="2047392"/>
                </a:moveTo>
                <a:lnTo>
                  <a:pt x="5248008" y="2047392"/>
                </a:lnTo>
                <a:lnTo>
                  <a:pt x="2030679" y="2047392"/>
                </a:lnTo>
                <a:lnTo>
                  <a:pt x="0" y="2047392"/>
                </a:lnTo>
                <a:lnTo>
                  <a:pt x="0" y="2055749"/>
                </a:lnTo>
                <a:lnTo>
                  <a:pt x="2030679" y="2055749"/>
                </a:lnTo>
                <a:lnTo>
                  <a:pt x="5248008" y="2055749"/>
                </a:lnTo>
                <a:lnTo>
                  <a:pt x="9359506" y="2055749"/>
                </a:lnTo>
                <a:lnTo>
                  <a:pt x="9359506" y="2047392"/>
                </a:lnTo>
                <a:close/>
              </a:path>
              <a:path w="9359900" h="2056129">
                <a:moveTo>
                  <a:pt x="9359506" y="1637919"/>
                </a:moveTo>
                <a:lnTo>
                  <a:pt x="5248008" y="1637919"/>
                </a:lnTo>
                <a:lnTo>
                  <a:pt x="2030679" y="1637919"/>
                </a:lnTo>
                <a:lnTo>
                  <a:pt x="0" y="1637919"/>
                </a:lnTo>
                <a:lnTo>
                  <a:pt x="0" y="1646275"/>
                </a:lnTo>
                <a:lnTo>
                  <a:pt x="2030679" y="1646275"/>
                </a:lnTo>
                <a:lnTo>
                  <a:pt x="5248008" y="1646275"/>
                </a:lnTo>
                <a:lnTo>
                  <a:pt x="9359506" y="1646275"/>
                </a:lnTo>
                <a:lnTo>
                  <a:pt x="9359506" y="1637919"/>
                </a:lnTo>
                <a:close/>
              </a:path>
              <a:path w="9359900" h="2056129">
                <a:moveTo>
                  <a:pt x="9359506" y="1228432"/>
                </a:moveTo>
                <a:lnTo>
                  <a:pt x="5248008" y="1228432"/>
                </a:lnTo>
                <a:lnTo>
                  <a:pt x="2030679" y="1228432"/>
                </a:lnTo>
                <a:lnTo>
                  <a:pt x="0" y="1228432"/>
                </a:lnTo>
                <a:lnTo>
                  <a:pt x="0" y="1236789"/>
                </a:lnTo>
                <a:lnTo>
                  <a:pt x="2030679" y="1236789"/>
                </a:lnTo>
                <a:lnTo>
                  <a:pt x="5248008" y="1236789"/>
                </a:lnTo>
                <a:lnTo>
                  <a:pt x="9359506" y="1236789"/>
                </a:lnTo>
                <a:lnTo>
                  <a:pt x="9359506" y="1228432"/>
                </a:lnTo>
                <a:close/>
              </a:path>
              <a:path w="9359900" h="2056129">
                <a:moveTo>
                  <a:pt x="9359506" y="818959"/>
                </a:moveTo>
                <a:lnTo>
                  <a:pt x="5248008" y="818959"/>
                </a:lnTo>
                <a:lnTo>
                  <a:pt x="2030679" y="818959"/>
                </a:lnTo>
                <a:lnTo>
                  <a:pt x="0" y="818959"/>
                </a:lnTo>
                <a:lnTo>
                  <a:pt x="0" y="827316"/>
                </a:lnTo>
                <a:lnTo>
                  <a:pt x="2030679" y="827316"/>
                </a:lnTo>
                <a:lnTo>
                  <a:pt x="5248008" y="827316"/>
                </a:lnTo>
                <a:lnTo>
                  <a:pt x="9359506" y="827316"/>
                </a:lnTo>
                <a:lnTo>
                  <a:pt x="9359506" y="818959"/>
                </a:lnTo>
                <a:close/>
              </a:path>
              <a:path w="9359900" h="2056129">
                <a:moveTo>
                  <a:pt x="9359506" y="409486"/>
                </a:moveTo>
                <a:lnTo>
                  <a:pt x="5248008" y="409486"/>
                </a:lnTo>
                <a:lnTo>
                  <a:pt x="2030679" y="409486"/>
                </a:lnTo>
                <a:lnTo>
                  <a:pt x="0" y="409486"/>
                </a:lnTo>
                <a:lnTo>
                  <a:pt x="0" y="417842"/>
                </a:lnTo>
                <a:lnTo>
                  <a:pt x="2030679" y="417842"/>
                </a:lnTo>
                <a:lnTo>
                  <a:pt x="5248008" y="417842"/>
                </a:lnTo>
                <a:lnTo>
                  <a:pt x="9359506" y="417842"/>
                </a:lnTo>
                <a:lnTo>
                  <a:pt x="9359506" y="409486"/>
                </a:lnTo>
                <a:close/>
              </a:path>
              <a:path w="9359900" h="2056129">
                <a:moveTo>
                  <a:pt x="9359506" y="0"/>
                </a:moveTo>
                <a:lnTo>
                  <a:pt x="5248008" y="0"/>
                </a:lnTo>
                <a:lnTo>
                  <a:pt x="2030679" y="0"/>
                </a:lnTo>
                <a:lnTo>
                  <a:pt x="0" y="0"/>
                </a:lnTo>
                <a:lnTo>
                  <a:pt x="0" y="8356"/>
                </a:lnTo>
                <a:lnTo>
                  <a:pt x="2030679" y="8356"/>
                </a:lnTo>
                <a:lnTo>
                  <a:pt x="5248008" y="8356"/>
                </a:lnTo>
                <a:lnTo>
                  <a:pt x="9359506" y="8356"/>
                </a:lnTo>
                <a:lnTo>
                  <a:pt x="9359506" y="0"/>
                </a:lnTo>
                <a:close/>
              </a:path>
            </a:pathLst>
          </a:custGeom>
          <a:solidFill>
            <a:srgbClr val="FFFFFF">
              <a:alpha val="1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0"/>
          <p:cNvSpPr txBox="1"/>
          <p:nvPr/>
        </p:nvSpPr>
        <p:spPr>
          <a:xfrm>
            <a:off x="749326" y="1955989"/>
            <a:ext cx="10491027" cy="241477"/>
          </a:xfrm>
          <a:prstGeom prst="rect">
            <a:avLst/>
          </a:prstGeom>
        </p:spPr>
        <p:txBody>
          <a:bodyPr vert="horz" wrap="square" lIns="0" tIns="17082" rIns="0" bIns="0" rtlCol="0">
            <a:spAutoFit/>
          </a:bodyPr>
          <a:lstStyle/>
          <a:p>
            <a:pPr marL="149459">
              <a:spcBef>
                <a:spcPts val="134"/>
              </a:spcBef>
              <a:tabLst>
                <a:tab pos="2429059" algn="l"/>
                <a:tab pos="6034572" algn="l"/>
              </a:tabLst>
            </a:pPr>
            <a:r>
              <a:rPr sz="1345" spc="-34" dirty="0">
                <a:solidFill>
                  <a:srgbClr val="FFFFFF"/>
                </a:solidFill>
                <a:latin typeface="Noto Sans JP" panose="020B0200000000000000" pitchFamily="50" charset="-128"/>
                <a:ea typeface="Noto Sans JP" panose="020B0200000000000000" pitchFamily="50" charset="-128"/>
                <a:cs typeface="PMingLiU"/>
              </a:rPr>
              <a:t>項</a:t>
            </a:r>
            <a:r>
              <a:rPr sz="1345" spc="-56" dirty="0">
                <a:solidFill>
                  <a:srgbClr val="FFFFFF"/>
                </a:solidFill>
                <a:latin typeface="Noto Sans JP" panose="020B0200000000000000" pitchFamily="50" charset="-128"/>
                <a:ea typeface="Noto Sans JP" panose="020B0200000000000000" pitchFamily="50" charset="-128"/>
                <a:cs typeface="PMingLiU"/>
              </a:rPr>
              <a:t>目</a:t>
            </a:r>
            <a:r>
              <a:rPr sz="1345" dirty="0">
                <a:solidFill>
                  <a:srgbClr val="FFFFFF"/>
                </a:solidFill>
                <a:latin typeface="Noto Sans JP" panose="020B0200000000000000" pitchFamily="50" charset="-128"/>
                <a:ea typeface="Noto Sans JP" panose="020B0200000000000000" pitchFamily="50" charset="-128"/>
                <a:cs typeface="PMingLiU"/>
              </a:rPr>
              <a:t>	</a:t>
            </a:r>
            <a:r>
              <a:rPr sz="1233" spc="84" dirty="0">
                <a:solidFill>
                  <a:srgbClr val="FFFFFF"/>
                </a:solidFill>
                <a:latin typeface="Noto Sans JP" panose="020B0200000000000000" pitchFamily="50" charset="-128"/>
                <a:ea typeface="Noto Sans JP" panose="020B0200000000000000" pitchFamily="50" charset="-128"/>
                <a:cs typeface="PMingLiU"/>
              </a:rPr>
              <a:t>一</a:t>
            </a:r>
            <a:r>
              <a:rPr sz="1457" spc="-140" dirty="0">
                <a:solidFill>
                  <a:srgbClr val="FFFFFF"/>
                </a:solidFill>
                <a:latin typeface="Noto Sans JP" panose="020B0200000000000000" pitchFamily="50" charset="-128"/>
                <a:ea typeface="Noto Sans JP" panose="020B0200000000000000" pitchFamily="50" charset="-128"/>
                <a:cs typeface="PMingLiU"/>
              </a:rPr>
              <a:t>般的</a:t>
            </a:r>
            <a:r>
              <a:rPr sz="1457" spc="-146" dirty="0">
                <a:solidFill>
                  <a:srgbClr val="FFFFFF"/>
                </a:solidFill>
                <a:latin typeface="Noto Sans JP" panose="020B0200000000000000" pitchFamily="50" charset="-128"/>
                <a:ea typeface="Noto Sans JP" panose="020B0200000000000000" pitchFamily="50" charset="-128"/>
                <a:cs typeface="SimSun"/>
              </a:rPr>
              <a:t>な</a:t>
            </a:r>
            <a:r>
              <a:rPr sz="1457" spc="-140" dirty="0">
                <a:solidFill>
                  <a:srgbClr val="FFFFFF"/>
                </a:solidFill>
                <a:latin typeface="Noto Sans JP" panose="020B0200000000000000" pitchFamily="50" charset="-128"/>
                <a:ea typeface="Noto Sans JP" panose="020B0200000000000000" pitchFamily="50" charset="-128"/>
                <a:cs typeface="SimSun"/>
              </a:rPr>
              <a:t>人材</a:t>
            </a:r>
            <a:r>
              <a:rPr sz="1401" spc="-84" dirty="0">
                <a:solidFill>
                  <a:srgbClr val="FFFFFF"/>
                </a:solidFill>
                <a:latin typeface="Noto Sans JP" panose="020B0200000000000000" pitchFamily="50" charset="-128"/>
                <a:ea typeface="Noto Sans JP" panose="020B0200000000000000" pitchFamily="50" charset="-128"/>
                <a:cs typeface="PMingLiU"/>
              </a:rPr>
              <a:t>紹</a:t>
            </a:r>
            <a:r>
              <a:rPr sz="1457" spc="-56" dirty="0">
                <a:solidFill>
                  <a:srgbClr val="FFFFFF"/>
                </a:solidFill>
                <a:latin typeface="Noto Sans JP" panose="020B0200000000000000" pitchFamily="50" charset="-128"/>
                <a:ea typeface="Noto Sans JP" panose="020B0200000000000000" pitchFamily="50" charset="-128"/>
                <a:cs typeface="SimSun"/>
              </a:rPr>
              <a:t>介</a:t>
            </a:r>
            <a:r>
              <a:rPr sz="1457" dirty="0">
                <a:solidFill>
                  <a:srgbClr val="FFFFFF"/>
                </a:solidFill>
                <a:latin typeface="Noto Sans JP" panose="020B0200000000000000" pitchFamily="50" charset="-128"/>
                <a:ea typeface="Noto Sans JP" panose="020B0200000000000000" pitchFamily="50" charset="-128"/>
                <a:cs typeface="SimSun"/>
              </a:rPr>
              <a:t>	</a:t>
            </a:r>
            <a:r>
              <a:rPr sz="1457" spc="-140" dirty="0">
                <a:solidFill>
                  <a:srgbClr val="FFFFFF"/>
                </a:solidFill>
                <a:latin typeface="Noto Sans JP" panose="020B0200000000000000" pitchFamily="50" charset="-128"/>
                <a:ea typeface="Noto Sans JP" panose="020B0200000000000000" pitchFamily="50" charset="-128"/>
                <a:cs typeface="SimSun"/>
              </a:rPr>
              <a:t>本</a:t>
            </a:r>
            <a:r>
              <a:rPr sz="1457" spc="-146" dirty="0">
                <a:solidFill>
                  <a:srgbClr val="FFFFFF"/>
                </a:solidFill>
                <a:latin typeface="Noto Sans JP" panose="020B0200000000000000" pitchFamily="50" charset="-128"/>
                <a:ea typeface="Noto Sans JP" panose="020B0200000000000000" pitchFamily="50" charset="-128"/>
                <a:cs typeface="SimSun"/>
              </a:rPr>
              <a:t>サ</a:t>
            </a:r>
            <a:r>
              <a:rPr sz="1457" spc="-140" dirty="0">
                <a:solidFill>
                  <a:srgbClr val="FFFFFF"/>
                </a:solidFill>
                <a:latin typeface="Noto Sans JP" panose="020B0200000000000000" pitchFamily="50" charset="-128"/>
                <a:ea typeface="Noto Sans JP" panose="020B0200000000000000" pitchFamily="50" charset="-128"/>
                <a:cs typeface="SimSun"/>
              </a:rPr>
              <a:t>ー</a:t>
            </a:r>
            <a:r>
              <a:rPr sz="1457" spc="-146" dirty="0">
                <a:solidFill>
                  <a:srgbClr val="FFFFFF"/>
                </a:solidFill>
                <a:latin typeface="Noto Sans JP" panose="020B0200000000000000" pitchFamily="50" charset="-128"/>
                <a:ea typeface="Noto Sans JP" panose="020B0200000000000000" pitchFamily="50" charset="-128"/>
                <a:cs typeface="SimSun"/>
              </a:rPr>
              <a:t>ビス</a:t>
            </a:r>
            <a:r>
              <a:rPr sz="1289" spc="73" dirty="0">
                <a:solidFill>
                  <a:srgbClr val="FFFFFF"/>
                </a:solidFill>
                <a:latin typeface="Noto Sans JP" panose="020B0200000000000000" pitchFamily="50" charset="-128"/>
                <a:ea typeface="Noto Sans JP" panose="020B0200000000000000" pitchFamily="50" charset="-128"/>
                <a:cs typeface="PMingLiU"/>
              </a:rPr>
              <a:t>（</a:t>
            </a:r>
            <a:r>
              <a:rPr sz="1289" b="1" spc="73" dirty="0">
                <a:solidFill>
                  <a:srgbClr val="FFFFFF"/>
                </a:solidFill>
                <a:latin typeface="Noto Sans JP" panose="020B0200000000000000" pitchFamily="50" charset="-128"/>
                <a:ea typeface="Noto Sans JP" panose="020B0200000000000000" pitchFamily="50" charset="-128"/>
                <a:cs typeface="Yu Gothic"/>
              </a:rPr>
              <a:t>AI</a:t>
            </a:r>
            <a:r>
              <a:rPr sz="1457" spc="-140" dirty="0">
                <a:solidFill>
                  <a:srgbClr val="FFFFFF"/>
                </a:solidFill>
                <a:latin typeface="Noto Sans JP" panose="020B0200000000000000" pitchFamily="50" charset="-128"/>
                <a:ea typeface="Noto Sans JP" panose="020B0200000000000000" pitchFamily="50" charset="-128"/>
                <a:cs typeface="SimSun"/>
              </a:rPr>
              <a:t>特化</a:t>
            </a:r>
            <a:r>
              <a:rPr sz="1457" spc="-140" dirty="0">
                <a:solidFill>
                  <a:srgbClr val="FFFFFF"/>
                </a:solidFill>
                <a:latin typeface="Noto Sans JP" panose="020B0200000000000000" pitchFamily="50" charset="-128"/>
                <a:ea typeface="Noto Sans JP" panose="020B0200000000000000" pitchFamily="50" charset="-128"/>
                <a:cs typeface="PMingLiU"/>
              </a:rPr>
              <a:t>型</a:t>
            </a:r>
            <a:r>
              <a:rPr sz="1289" spc="-56" dirty="0">
                <a:solidFill>
                  <a:srgbClr val="FFFFFF"/>
                </a:solidFill>
                <a:latin typeface="Noto Sans JP" panose="020B0200000000000000" pitchFamily="50" charset="-128"/>
                <a:ea typeface="Noto Sans JP" panose="020B0200000000000000" pitchFamily="50" charset="-128"/>
                <a:cs typeface="PMingLiU"/>
              </a:rPr>
              <a:t>）</a:t>
            </a:r>
            <a:endParaRPr sz="1289">
              <a:latin typeface="Noto Sans JP" panose="020B0200000000000000" pitchFamily="50" charset="-128"/>
              <a:ea typeface="Noto Sans JP" panose="020B0200000000000000" pitchFamily="50" charset="-128"/>
              <a:cs typeface="PMingLiU"/>
            </a:endParaRPr>
          </a:p>
        </p:txBody>
      </p:sp>
      <p:pic>
        <p:nvPicPr>
          <p:cNvPr id="22" name="object 22"/>
          <p:cNvPicPr/>
          <p:nvPr/>
        </p:nvPicPr>
        <p:blipFill>
          <a:blip r:embed="rId2" cstate="print">
            <a:duotone>
              <a:schemeClr val="accent1">
                <a:shade val="45000"/>
                <a:satMod val="135000"/>
              </a:schemeClr>
              <a:prstClr val="white"/>
            </a:duotone>
          </a:blip>
          <a:stretch>
            <a:fillRect/>
          </a:stretch>
        </p:blipFill>
        <p:spPr>
          <a:xfrm>
            <a:off x="899193" y="2514511"/>
            <a:ext cx="131131" cy="149865"/>
          </a:xfrm>
          <a:prstGeom prst="rect">
            <a:avLst/>
          </a:prstGeom>
        </p:spPr>
      </p:pic>
      <p:pic>
        <p:nvPicPr>
          <p:cNvPr id="23" name="object 23"/>
          <p:cNvPicPr/>
          <p:nvPr/>
        </p:nvPicPr>
        <p:blipFill>
          <a:blip r:embed="rId3" cstate="print">
            <a:duotone>
              <a:schemeClr val="accent1">
                <a:shade val="45000"/>
                <a:satMod val="135000"/>
              </a:schemeClr>
              <a:prstClr val="white"/>
            </a:duotone>
          </a:blip>
          <a:stretch>
            <a:fillRect/>
          </a:stretch>
        </p:blipFill>
        <p:spPr>
          <a:xfrm>
            <a:off x="899193" y="2973474"/>
            <a:ext cx="149865" cy="149865"/>
          </a:xfrm>
          <a:prstGeom prst="rect">
            <a:avLst/>
          </a:prstGeom>
        </p:spPr>
      </p:pic>
      <p:pic>
        <p:nvPicPr>
          <p:cNvPr id="24" name="object 24"/>
          <p:cNvPicPr/>
          <p:nvPr/>
        </p:nvPicPr>
        <p:blipFill>
          <a:blip r:embed="rId4" cstate="print">
            <a:duotone>
              <a:schemeClr val="accent1">
                <a:shade val="45000"/>
                <a:satMod val="135000"/>
              </a:schemeClr>
              <a:prstClr val="white"/>
            </a:duotone>
          </a:blip>
          <a:stretch>
            <a:fillRect/>
          </a:stretch>
        </p:blipFill>
        <p:spPr>
          <a:xfrm>
            <a:off x="908558" y="3432436"/>
            <a:ext cx="112399" cy="149865"/>
          </a:xfrm>
          <a:prstGeom prst="rect">
            <a:avLst/>
          </a:prstGeom>
        </p:spPr>
      </p:pic>
      <p:pic>
        <p:nvPicPr>
          <p:cNvPr id="25" name="object 25"/>
          <p:cNvPicPr/>
          <p:nvPr/>
        </p:nvPicPr>
        <p:blipFill>
          <a:blip r:embed="rId5" cstate="print">
            <a:duotone>
              <a:schemeClr val="accent1">
                <a:shade val="45000"/>
                <a:satMod val="135000"/>
              </a:schemeClr>
              <a:prstClr val="white"/>
            </a:duotone>
          </a:blip>
          <a:stretch>
            <a:fillRect/>
          </a:stretch>
        </p:blipFill>
        <p:spPr>
          <a:xfrm>
            <a:off x="899193" y="3891400"/>
            <a:ext cx="187331" cy="149865"/>
          </a:xfrm>
          <a:prstGeom prst="rect">
            <a:avLst/>
          </a:prstGeom>
        </p:spPr>
      </p:pic>
      <p:pic>
        <p:nvPicPr>
          <p:cNvPr id="26" name="object 26"/>
          <p:cNvPicPr/>
          <p:nvPr/>
        </p:nvPicPr>
        <p:blipFill>
          <a:blip r:embed="rId6" cstate="print">
            <a:duotone>
              <a:schemeClr val="accent1">
                <a:shade val="45000"/>
                <a:satMod val="135000"/>
              </a:schemeClr>
              <a:prstClr val="white"/>
            </a:duotone>
          </a:blip>
          <a:stretch>
            <a:fillRect/>
          </a:stretch>
        </p:blipFill>
        <p:spPr>
          <a:xfrm>
            <a:off x="899193" y="4350363"/>
            <a:ext cx="168598" cy="149865"/>
          </a:xfrm>
          <a:prstGeom prst="rect">
            <a:avLst/>
          </a:prstGeom>
        </p:spPr>
      </p:pic>
      <p:pic>
        <p:nvPicPr>
          <p:cNvPr id="27" name="object 27"/>
          <p:cNvPicPr/>
          <p:nvPr/>
        </p:nvPicPr>
        <p:blipFill>
          <a:blip r:embed="rId7" cstate="print">
            <a:duotone>
              <a:schemeClr val="accent1">
                <a:shade val="45000"/>
                <a:satMod val="135000"/>
              </a:schemeClr>
              <a:prstClr val="white"/>
            </a:duotone>
          </a:blip>
          <a:stretch>
            <a:fillRect/>
          </a:stretch>
        </p:blipFill>
        <p:spPr>
          <a:xfrm>
            <a:off x="899193" y="4809325"/>
            <a:ext cx="187331" cy="149865"/>
          </a:xfrm>
          <a:prstGeom prst="rect">
            <a:avLst/>
          </a:prstGeom>
        </p:spPr>
      </p:pic>
      <p:sp>
        <p:nvSpPr>
          <p:cNvPr id="28" name="object 28"/>
          <p:cNvSpPr/>
          <p:nvPr/>
        </p:nvSpPr>
        <p:spPr>
          <a:xfrm>
            <a:off x="618195" y="5511820"/>
            <a:ext cx="10772164"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9" name="object 29"/>
          <p:cNvSpPr/>
          <p:nvPr/>
        </p:nvSpPr>
        <p:spPr>
          <a:xfrm>
            <a:off x="599461" y="5511820"/>
            <a:ext cx="37722"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0" name="object 30"/>
          <p:cNvSpPr txBox="1"/>
          <p:nvPr/>
        </p:nvSpPr>
        <p:spPr>
          <a:xfrm>
            <a:off x="1091023" y="2472177"/>
            <a:ext cx="628465" cy="195514"/>
          </a:xfrm>
          <a:prstGeom prst="rect">
            <a:avLst/>
          </a:prstGeom>
        </p:spPr>
        <p:txBody>
          <a:bodyPr vert="horz" wrap="square" lIns="0" tIns="14235" rIns="0" bIns="0" rtlCol="0">
            <a:spAutoFit/>
          </a:bodyPr>
          <a:lstStyle/>
          <a:p>
            <a:pPr marL="14234">
              <a:spcBef>
                <a:spcPts val="112"/>
              </a:spcBef>
            </a:pPr>
            <a:r>
              <a:rPr sz="1177" spc="-17" dirty="0">
                <a:solidFill>
                  <a:srgbClr val="FFFFFF"/>
                </a:solidFill>
                <a:latin typeface="Noto Sans JP" panose="020B0200000000000000" pitchFamily="50" charset="-128"/>
                <a:ea typeface="Noto Sans JP" panose="020B0200000000000000" pitchFamily="50" charset="-128"/>
                <a:cs typeface="PMingLiU"/>
              </a:rPr>
              <a:t>対象人材</a:t>
            </a:r>
            <a:endParaRPr sz="1177">
              <a:latin typeface="Noto Sans JP" panose="020B0200000000000000" pitchFamily="50" charset="-128"/>
              <a:ea typeface="Noto Sans JP" panose="020B0200000000000000" pitchFamily="50" charset="-128"/>
              <a:cs typeface="PMingLiU"/>
            </a:endParaRPr>
          </a:p>
        </p:txBody>
      </p:sp>
      <p:sp>
        <p:nvSpPr>
          <p:cNvPr id="31" name="object 31"/>
          <p:cNvSpPr txBox="1"/>
          <p:nvPr/>
        </p:nvSpPr>
        <p:spPr>
          <a:xfrm>
            <a:off x="3164844" y="2472177"/>
            <a:ext cx="1977210"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経歴・職歴が主体の幅広い層</a:t>
            </a:r>
            <a:endParaRPr sz="1177">
              <a:latin typeface="Noto Sans JP" panose="020B0200000000000000" pitchFamily="50" charset="-128"/>
              <a:ea typeface="Noto Sans JP" panose="020B0200000000000000" pitchFamily="50" charset="-128"/>
              <a:cs typeface="PMingLiU"/>
            </a:endParaRPr>
          </a:p>
        </p:txBody>
      </p:sp>
      <p:sp>
        <p:nvSpPr>
          <p:cNvPr id="32" name="object 32"/>
          <p:cNvSpPr txBox="1"/>
          <p:nvPr/>
        </p:nvSpPr>
        <p:spPr>
          <a:xfrm>
            <a:off x="6771318" y="2472166"/>
            <a:ext cx="3191038" cy="195514"/>
          </a:xfrm>
          <a:prstGeom prst="rect">
            <a:avLst/>
          </a:prstGeom>
        </p:spPr>
        <p:txBody>
          <a:bodyPr vert="horz" wrap="square" lIns="0" tIns="14235" rIns="0" bIns="0" rtlCol="0">
            <a:spAutoFit/>
          </a:bodyPr>
          <a:lstStyle/>
          <a:p>
            <a:pPr marL="14234">
              <a:spcBef>
                <a:spcPts val="112"/>
              </a:spcBef>
            </a:pPr>
            <a:r>
              <a:rPr sz="1177" b="1" dirty="0">
                <a:solidFill>
                  <a:srgbClr val="33D399"/>
                </a:solidFill>
                <a:latin typeface="Noto Sans JP" panose="020B0200000000000000" pitchFamily="50" charset="-128"/>
                <a:ea typeface="Noto Sans JP" panose="020B0200000000000000" pitchFamily="50" charset="-128"/>
                <a:cs typeface="PMingLiU"/>
              </a:rPr>
              <a:t>「</a:t>
            </a:r>
            <a:r>
              <a:rPr sz="1177" b="1" spc="56" dirty="0">
                <a:solidFill>
                  <a:srgbClr val="33D399"/>
                </a:solidFill>
                <a:latin typeface="Noto Sans JP" panose="020B0200000000000000" pitchFamily="50" charset="-128"/>
                <a:ea typeface="Noto Sans JP" panose="020B0200000000000000" pitchFamily="50" charset="-128"/>
                <a:cs typeface="Trebuchet MS"/>
              </a:rPr>
              <a:t>AI</a:t>
            </a:r>
            <a:r>
              <a:rPr sz="1177" b="1" spc="50" dirty="0">
                <a:solidFill>
                  <a:srgbClr val="33D399"/>
                </a:solidFill>
                <a:latin typeface="Noto Sans JP" panose="020B0200000000000000" pitchFamily="50" charset="-128"/>
                <a:ea typeface="Noto Sans JP" panose="020B0200000000000000" pitchFamily="50" charset="-128"/>
                <a:cs typeface="Trebuchet MS"/>
              </a:rPr>
              <a:t> </a:t>
            </a:r>
            <a:r>
              <a:rPr sz="1177" b="1" spc="78" dirty="0">
                <a:solidFill>
                  <a:srgbClr val="33D399"/>
                </a:solidFill>
                <a:latin typeface="Noto Sans JP" panose="020B0200000000000000" pitchFamily="50" charset="-128"/>
                <a:ea typeface="Noto Sans JP" panose="020B0200000000000000" pitchFamily="50" charset="-128"/>
                <a:cs typeface="Trebuchet MS"/>
              </a:rPr>
              <a:t>Labo</a:t>
            </a:r>
            <a:r>
              <a:rPr sz="1177" b="1" dirty="0">
                <a:solidFill>
                  <a:srgbClr val="33D399"/>
                </a:solidFill>
                <a:latin typeface="Noto Sans JP" panose="020B0200000000000000" pitchFamily="50" charset="-128"/>
                <a:ea typeface="Noto Sans JP" panose="020B0200000000000000" pitchFamily="50" charset="-128"/>
                <a:cs typeface="PMingLiU"/>
              </a:rPr>
              <a:t>」修了生（</a:t>
            </a:r>
            <a:r>
              <a:rPr sz="1177" b="1" spc="-17" dirty="0">
                <a:solidFill>
                  <a:srgbClr val="33D399"/>
                </a:solidFill>
                <a:latin typeface="Noto Sans JP" panose="020B0200000000000000" pitchFamily="50" charset="-128"/>
                <a:ea typeface="Noto Sans JP" panose="020B0200000000000000" pitchFamily="50" charset="-128"/>
                <a:cs typeface="PMingLiU"/>
              </a:rPr>
              <a:t>実務スキル証明済み</a:t>
            </a:r>
            <a:r>
              <a:rPr sz="1177" b="1" spc="-56" dirty="0">
                <a:solidFill>
                  <a:srgbClr val="33D399"/>
                </a:solidFill>
                <a:latin typeface="Noto Sans JP" panose="020B0200000000000000" pitchFamily="50" charset="-128"/>
                <a:ea typeface="Noto Sans JP" panose="020B0200000000000000" pitchFamily="50" charset="-128"/>
                <a:cs typeface="PMingLiU"/>
              </a:rPr>
              <a:t>）</a:t>
            </a:r>
            <a:endParaRPr sz="1177" b="1" dirty="0">
              <a:latin typeface="Noto Sans JP" panose="020B0200000000000000" pitchFamily="50" charset="-128"/>
              <a:ea typeface="Noto Sans JP" panose="020B0200000000000000" pitchFamily="50" charset="-128"/>
              <a:cs typeface="PMingLiU"/>
            </a:endParaRPr>
          </a:p>
        </p:txBody>
      </p:sp>
      <p:sp>
        <p:nvSpPr>
          <p:cNvPr id="33" name="object 33"/>
          <p:cNvSpPr txBox="1"/>
          <p:nvPr/>
        </p:nvSpPr>
        <p:spPr>
          <a:xfrm>
            <a:off x="1109757" y="2931139"/>
            <a:ext cx="777930"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スキル保証</a:t>
            </a:r>
            <a:endParaRPr sz="1177">
              <a:latin typeface="Noto Sans JP" panose="020B0200000000000000" pitchFamily="50" charset="-128"/>
              <a:ea typeface="Noto Sans JP" panose="020B0200000000000000" pitchFamily="50" charset="-128"/>
              <a:cs typeface="PMingLiU"/>
            </a:endParaRPr>
          </a:p>
        </p:txBody>
      </p:sp>
      <p:sp>
        <p:nvSpPr>
          <p:cNvPr id="34" name="object 34"/>
          <p:cNvSpPr txBox="1"/>
          <p:nvPr/>
        </p:nvSpPr>
        <p:spPr>
          <a:xfrm>
            <a:off x="3164845" y="2931139"/>
            <a:ext cx="1827033" cy="195514"/>
          </a:xfrm>
          <a:prstGeom prst="rect">
            <a:avLst/>
          </a:prstGeom>
        </p:spPr>
        <p:txBody>
          <a:bodyPr vert="horz" wrap="square" lIns="0" tIns="14235" rIns="0" bIns="0" rtlCol="0">
            <a:spAutoFit/>
          </a:bodyPr>
          <a:lstStyle/>
          <a:p>
            <a:pPr marL="14234">
              <a:spcBef>
                <a:spcPts val="112"/>
              </a:spcBef>
            </a:pPr>
            <a:r>
              <a:rPr sz="1177" spc="-28" dirty="0">
                <a:solidFill>
                  <a:srgbClr val="FFFFFF"/>
                </a:solidFill>
                <a:latin typeface="Noto Sans JP" panose="020B0200000000000000" pitchFamily="50" charset="-128"/>
                <a:ea typeface="Noto Sans JP" panose="020B0200000000000000" pitchFamily="50" charset="-128"/>
                <a:cs typeface="PMingLiU"/>
              </a:rPr>
              <a:t>書類と面接での判断が中心</a:t>
            </a:r>
            <a:endParaRPr sz="1177">
              <a:latin typeface="Noto Sans JP" panose="020B0200000000000000" pitchFamily="50" charset="-128"/>
              <a:ea typeface="Noto Sans JP" panose="020B0200000000000000" pitchFamily="50" charset="-128"/>
              <a:cs typeface="PMingLiU"/>
            </a:endParaRPr>
          </a:p>
        </p:txBody>
      </p:sp>
      <p:sp>
        <p:nvSpPr>
          <p:cNvPr id="35" name="object 35"/>
          <p:cNvSpPr txBox="1"/>
          <p:nvPr/>
        </p:nvSpPr>
        <p:spPr>
          <a:xfrm>
            <a:off x="6770250" y="2931139"/>
            <a:ext cx="2426317" cy="195514"/>
          </a:xfrm>
          <a:prstGeom prst="rect">
            <a:avLst/>
          </a:prstGeom>
        </p:spPr>
        <p:txBody>
          <a:bodyPr vert="horz" wrap="square" lIns="0" tIns="14235" rIns="0" bIns="0" rtlCol="0">
            <a:spAutoFit/>
          </a:bodyPr>
          <a:lstStyle/>
          <a:p>
            <a:pPr marL="14234">
              <a:spcBef>
                <a:spcPts val="112"/>
              </a:spcBef>
            </a:pPr>
            <a:r>
              <a:rPr sz="1177" b="1" spc="-22" dirty="0">
                <a:solidFill>
                  <a:srgbClr val="33D399"/>
                </a:solidFill>
                <a:latin typeface="Noto Sans JP" panose="020B0200000000000000" pitchFamily="50" charset="-128"/>
                <a:ea typeface="Noto Sans JP" panose="020B0200000000000000" pitchFamily="50" charset="-128"/>
                <a:cs typeface="PMingLiU"/>
              </a:rPr>
              <a:t>実技評価による客観的なスキル保証</a:t>
            </a:r>
            <a:endParaRPr sz="1177" b="1" dirty="0">
              <a:latin typeface="Noto Sans JP" panose="020B0200000000000000" pitchFamily="50" charset="-128"/>
              <a:ea typeface="Noto Sans JP" panose="020B0200000000000000" pitchFamily="50" charset="-128"/>
              <a:cs typeface="PMingLiU"/>
            </a:endParaRPr>
          </a:p>
        </p:txBody>
      </p:sp>
      <p:sp>
        <p:nvSpPr>
          <p:cNvPr id="36" name="object 36"/>
          <p:cNvSpPr txBox="1"/>
          <p:nvPr/>
        </p:nvSpPr>
        <p:spPr>
          <a:xfrm>
            <a:off x="1091023" y="3390102"/>
            <a:ext cx="628465" cy="195514"/>
          </a:xfrm>
          <a:prstGeom prst="rect">
            <a:avLst/>
          </a:prstGeom>
        </p:spPr>
        <p:txBody>
          <a:bodyPr vert="horz" wrap="square" lIns="0" tIns="14235" rIns="0" bIns="0" rtlCol="0">
            <a:spAutoFit/>
          </a:bodyPr>
          <a:lstStyle/>
          <a:p>
            <a:pPr marL="14234">
              <a:spcBef>
                <a:spcPts val="112"/>
              </a:spcBef>
            </a:pPr>
            <a:r>
              <a:rPr sz="1177" spc="-17" dirty="0">
                <a:solidFill>
                  <a:srgbClr val="FFFFFF"/>
                </a:solidFill>
                <a:latin typeface="Noto Sans JP" panose="020B0200000000000000" pitchFamily="50" charset="-128"/>
                <a:ea typeface="Noto Sans JP" panose="020B0200000000000000" pitchFamily="50" charset="-128"/>
                <a:cs typeface="PMingLiU"/>
              </a:rPr>
              <a:t>即戦力性</a:t>
            </a:r>
            <a:endParaRPr sz="1177">
              <a:latin typeface="Noto Sans JP" panose="020B0200000000000000" pitchFamily="50" charset="-128"/>
              <a:ea typeface="Noto Sans JP" panose="020B0200000000000000" pitchFamily="50" charset="-128"/>
              <a:cs typeface="PMingLiU"/>
            </a:endParaRPr>
          </a:p>
        </p:txBody>
      </p:sp>
      <p:sp>
        <p:nvSpPr>
          <p:cNvPr id="37" name="object 37"/>
          <p:cNvSpPr txBox="1"/>
          <p:nvPr/>
        </p:nvSpPr>
        <p:spPr>
          <a:xfrm>
            <a:off x="3164845" y="3390102"/>
            <a:ext cx="2280409" cy="195514"/>
          </a:xfrm>
          <a:prstGeom prst="rect">
            <a:avLst/>
          </a:prstGeom>
        </p:spPr>
        <p:txBody>
          <a:bodyPr vert="horz" wrap="square" lIns="0" tIns="14235" rIns="0" bIns="0" rtlCol="0">
            <a:spAutoFit/>
          </a:bodyPr>
          <a:lstStyle/>
          <a:p>
            <a:pPr marL="14234">
              <a:spcBef>
                <a:spcPts val="112"/>
              </a:spcBef>
            </a:pPr>
            <a:r>
              <a:rPr sz="1177" b="1" spc="-28" dirty="0">
                <a:solidFill>
                  <a:srgbClr val="F77070"/>
                </a:solidFill>
                <a:latin typeface="Noto Sans JP" panose="020B0200000000000000" pitchFamily="50" charset="-128"/>
                <a:ea typeface="Noto Sans JP" panose="020B0200000000000000" pitchFamily="50" charset="-128"/>
                <a:cs typeface="PMingLiU"/>
              </a:rPr>
              <a:t>採用後に研修が必要な場合が多い</a:t>
            </a:r>
            <a:endParaRPr sz="1177" b="1">
              <a:latin typeface="Noto Sans JP" panose="020B0200000000000000" pitchFamily="50" charset="-128"/>
              <a:ea typeface="Noto Sans JP" panose="020B0200000000000000" pitchFamily="50" charset="-128"/>
              <a:cs typeface="PMingLiU"/>
            </a:endParaRPr>
          </a:p>
        </p:txBody>
      </p:sp>
      <p:sp>
        <p:nvSpPr>
          <p:cNvPr id="38" name="object 38"/>
          <p:cNvSpPr txBox="1"/>
          <p:nvPr/>
        </p:nvSpPr>
        <p:spPr>
          <a:xfrm>
            <a:off x="6770250" y="3390102"/>
            <a:ext cx="2576494" cy="195514"/>
          </a:xfrm>
          <a:prstGeom prst="rect">
            <a:avLst/>
          </a:prstGeom>
        </p:spPr>
        <p:txBody>
          <a:bodyPr vert="horz" wrap="square" lIns="0" tIns="14235" rIns="0" bIns="0" rtlCol="0">
            <a:spAutoFit/>
          </a:bodyPr>
          <a:lstStyle/>
          <a:p>
            <a:pPr marL="14234">
              <a:spcBef>
                <a:spcPts val="112"/>
              </a:spcBef>
            </a:pPr>
            <a:r>
              <a:rPr sz="1177" b="1" spc="-17" dirty="0">
                <a:solidFill>
                  <a:srgbClr val="33D399"/>
                </a:solidFill>
                <a:latin typeface="Noto Sans JP" panose="020B0200000000000000" pitchFamily="50" charset="-128"/>
                <a:ea typeface="Noto Sans JP" panose="020B0200000000000000" pitchFamily="50" charset="-128"/>
                <a:cs typeface="PMingLiU"/>
              </a:rPr>
              <a:t>入社初日からプロジェクトに貢献可能</a:t>
            </a:r>
            <a:endParaRPr sz="1177" b="1" dirty="0">
              <a:latin typeface="Noto Sans JP" panose="020B0200000000000000" pitchFamily="50" charset="-128"/>
              <a:ea typeface="Noto Sans JP" panose="020B0200000000000000" pitchFamily="50" charset="-128"/>
              <a:cs typeface="PMingLiU"/>
            </a:endParaRPr>
          </a:p>
        </p:txBody>
      </p:sp>
      <p:sp>
        <p:nvSpPr>
          <p:cNvPr id="39" name="object 39"/>
          <p:cNvSpPr txBox="1"/>
          <p:nvPr/>
        </p:nvSpPr>
        <p:spPr>
          <a:xfrm>
            <a:off x="1147221" y="3849065"/>
            <a:ext cx="781489"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育成コスト</a:t>
            </a:r>
            <a:endParaRPr sz="1177">
              <a:latin typeface="Noto Sans JP" panose="020B0200000000000000" pitchFamily="50" charset="-128"/>
              <a:ea typeface="Noto Sans JP" panose="020B0200000000000000" pitchFamily="50" charset="-128"/>
              <a:cs typeface="PMingLiU"/>
            </a:endParaRPr>
          </a:p>
        </p:txBody>
      </p:sp>
      <p:sp>
        <p:nvSpPr>
          <p:cNvPr id="40" name="object 40"/>
          <p:cNvSpPr txBox="1"/>
          <p:nvPr/>
        </p:nvSpPr>
        <p:spPr>
          <a:xfrm>
            <a:off x="3164845" y="3849065"/>
            <a:ext cx="928107"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採用後に発生</a:t>
            </a:r>
            <a:endParaRPr sz="1177">
              <a:latin typeface="Noto Sans JP" panose="020B0200000000000000" pitchFamily="50" charset="-128"/>
              <a:ea typeface="Noto Sans JP" panose="020B0200000000000000" pitchFamily="50" charset="-128"/>
              <a:cs typeface="PMingLiU"/>
            </a:endParaRPr>
          </a:p>
        </p:txBody>
      </p:sp>
      <p:sp>
        <p:nvSpPr>
          <p:cNvPr id="41" name="object 41"/>
          <p:cNvSpPr txBox="1"/>
          <p:nvPr/>
        </p:nvSpPr>
        <p:spPr>
          <a:xfrm>
            <a:off x="6770250" y="3849065"/>
            <a:ext cx="1377926" cy="195514"/>
          </a:xfrm>
          <a:prstGeom prst="rect">
            <a:avLst/>
          </a:prstGeom>
        </p:spPr>
        <p:txBody>
          <a:bodyPr vert="horz" wrap="square" lIns="0" tIns="14235" rIns="0" bIns="0" rtlCol="0">
            <a:spAutoFit/>
          </a:bodyPr>
          <a:lstStyle/>
          <a:p>
            <a:pPr marL="14234">
              <a:spcBef>
                <a:spcPts val="112"/>
              </a:spcBef>
            </a:pPr>
            <a:r>
              <a:rPr sz="1177" b="1" dirty="0">
                <a:solidFill>
                  <a:srgbClr val="33D399"/>
                </a:solidFill>
                <a:latin typeface="Noto Sans JP" panose="020B0200000000000000" pitchFamily="50" charset="-128"/>
                <a:ea typeface="Noto Sans JP" panose="020B0200000000000000" pitchFamily="50" charset="-128"/>
                <a:cs typeface="PMingLiU"/>
              </a:rPr>
              <a:t>不要（</a:t>
            </a:r>
            <a:r>
              <a:rPr sz="1177" b="1" spc="-11" dirty="0">
                <a:solidFill>
                  <a:srgbClr val="33D399"/>
                </a:solidFill>
                <a:latin typeface="Noto Sans JP" panose="020B0200000000000000" pitchFamily="50" charset="-128"/>
                <a:ea typeface="Noto Sans JP" panose="020B0200000000000000" pitchFamily="50" charset="-128"/>
                <a:cs typeface="PMingLiU"/>
              </a:rPr>
              <a:t>大幅に削減</a:t>
            </a:r>
            <a:r>
              <a:rPr sz="1177" b="1" spc="-56" dirty="0">
                <a:solidFill>
                  <a:srgbClr val="33D399"/>
                </a:solidFill>
                <a:latin typeface="Noto Sans JP" panose="020B0200000000000000" pitchFamily="50" charset="-128"/>
                <a:ea typeface="Noto Sans JP" panose="020B0200000000000000" pitchFamily="50" charset="-128"/>
                <a:cs typeface="PMingLiU"/>
              </a:rPr>
              <a:t>）</a:t>
            </a:r>
            <a:endParaRPr sz="1177" b="1" dirty="0">
              <a:latin typeface="Noto Sans JP" panose="020B0200000000000000" pitchFamily="50" charset="-128"/>
              <a:ea typeface="Noto Sans JP" panose="020B0200000000000000" pitchFamily="50" charset="-128"/>
              <a:cs typeface="PMingLiU"/>
            </a:endParaRPr>
          </a:p>
        </p:txBody>
      </p:sp>
      <p:sp>
        <p:nvSpPr>
          <p:cNvPr id="42" name="object 42"/>
          <p:cNvSpPr txBox="1"/>
          <p:nvPr/>
        </p:nvSpPr>
        <p:spPr>
          <a:xfrm>
            <a:off x="1128489" y="4308028"/>
            <a:ext cx="628465" cy="195514"/>
          </a:xfrm>
          <a:prstGeom prst="rect">
            <a:avLst/>
          </a:prstGeom>
        </p:spPr>
        <p:txBody>
          <a:bodyPr vert="horz" wrap="square" lIns="0" tIns="14235" rIns="0" bIns="0" rtlCol="0">
            <a:spAutoFit/>
          </a:bodyPr>
          <a:lstStyle/>
          <a:p>
            <a:pPr marL="14234">
              <a:spcBef>
                <a:spcPts val="112"/>
              </a:spcBef>
            </a:pPr>
            <a:r>
              <a:rPr sz="1177" spc="-17" dirty="0">
                <a:solidFill>
                  <a:srgbClr val="FFFFFF"/>
                </a:solidFill>
                <a:latin typeface="Noto Sans JP" panose="020B0200000000000000" pitchFamily="50" charset="-128"/>
                <a:ea typeface="Noto Sans JP" panose="020B0200000000000000" pitchFamily="50" charset="-128"/>
                <a:cs typeface="PMingLiU"/>
              </a:rPr>
              <a:t>費用形態</a:t>
            </a:r>
            <a:endParaRPr sz="1177">
              <a:latin typeface="Noto Sans JP" panose="020B0200000000000000" pitchFamily="50" charset="-128"/>
              <a:ea typeface="Noto Sans JP" panose="020B0200000000000000" pitchFamily="50" charset="-128"/>
              <a:cs typeface="PMingLiU"/>
            </a:endParaRPr>
          </a:p>
        </p:txBody>
      </p:sp>
      <p:sp>
        <p:nvSpPr>
          <p:cNvPr id="43" name="object 43"/>
          <p:cNvSpPr txBox="1"/>
          <p:nvPr/>
        </p:nvSpPr>
        <p:spPr>
          <a:xfrm>
            <a:off x="3164845" y="4308028"/>
            <a:ext cx="2377911" cy="195514"/>
          </a:xfrm>
          <a:prstGeom prst="rect">
            <a:avLst/>
          </a:prstGeom>
        </p:spPr>
        <p:txBody>
          <a:bodyPr vert="horz" wrap="square" lIns="0" tIns="14235" rIns="0" bIns="0" rtlCol="0">
            <a:spAutoFit/>
          </a:bodyPr>
          <a:lstStyle/>
          <a:p>
            <a:pPr marL="14234">
              <a:spcBef>
                <a:spcPts val="112"/>
              </a:spcBef>
            </a:pPr>
            <a:r>
              <a:rPr sz="1177" dirty="0">
                <a:solidFill>
                  <a:srgbClr val="FFFFFF"/>
                </a:solidFill>
                <a:latin typeface="Noto Sans JP" panose="020B0200000000000000" pitchFamily="50" charset="-128"/>
                <a:ea typeface="Noto Sans JP" panose="020B0200000000000000" pitchFamily="50" charset="-128"/>
                <a:cs typeface="PMingLiU"/>
              </a:rPr>
              <a:t>成功報酬制（</a:t>
            </a:r>
            <a:r>
              <a:rPr sz="1177" spc="-11" dirty="0">
                <a:solidFill>
                  <a:srgbClr val="FFFFFF"/>
                </a:solidFill>
                <a:latin typeface="Noto Sans JP" panose="020B0200000000000000" pitchFamily="50" charset="-128"/>
                <a:ea typeface="Noto Sans JP" panose="020B0200000000000000" pitchFamily="50" charset="-128"/>
                <a:cs typeface="PMingLiU"/>
              </a:rPr>
              <a:t>年収の</a:t>
            </a:r>
            <a:r>
              <a:rPr sz="1177" spc="118" dirty="0">
                <a:solidFill>
                  <a:srgbClr val="FFFFFF"/>
                </a:solidFill>
                <a:latin typeface="Noto Sans JP" panose="020B0200000000000000" pitchFamily="50" charset="-128"/>
                <a:ea typeface="Noto Sans JP" panose="020B0200000000000000" pitchFamily="50" charset="-128"/>
                <a:cs typeface="Trebuchet MS"/>
              </a:rPr>
              <a:t>30</a:t>
            </a:r>
            <a:r>
              <a:rPr sz="1177" spc="118" dirty="0">
                <a:solidFill>
                  <a:srgbClr val="FFFFFF"/>
                </a:solidFill>
                <a:latin typeface="Noto Sans JP" panose="020B0200000000000000" pitchFamily="50" charset="-128"/>
                <a:ea typeface="Noto Sans JP" panose="020B0200000000000000" pitchFamily="50" charset="-128"/>
                <a:cs typeface="PMingLiU"/>
              </a:rPr>
              <a:t>～</a:t>
            </a:r>
            <a:r>
              <a:rPr sz="1177" spc="118" dirty="0">
                <a:solidFill>
                  <a:srgbClr val="FFFFFF"/>
                </a:solidFill>
                <a:latin typeface="Noto Sans JP" panose="020B0200000000000000" pitchFamily="50" charset="-128"/>
                <a:ea typeface="Noto Sans JP" panose="020B0200000000000000" pitchFamily="50" charset="-128"/>
                <a:cs typeface="Trebuchet MS"/>
              </a:rPr>
              <a:t>35%</a:t>
            </a:r>
            <a:r>
              <a:rPr sz="1177" spc="118" dirty="0">
                <a:solidFill>
                  <a:srgbClr val="FFFFFF"/>
                </a:solidFill>
                <a:latin typeface="Noto Sans JP" panose="020B0200000000000000" pitchFamily="50" charset="-128"/>
                <a:ea typeface="Noto Sans JP" panose="020B0200000000000000" pitchFamily="50" charset="-128"/>
                <a:cs typeface="PMingLiU"/>
              </a:rPr>
              <a:t>）</a:t>
            </a:r>
            <a:endParaRPr sz="1177" dirty="0">
              <a:latin typeface="Noto Sans JP" panose="020B0200000000000000" pitchFamily="50" charset="-128"/>
              <a:ea typeface="Noto Sans JP" panose="020B0200000000000000" pitchFamily="50" charset="-128"/>
              <a:cs typeface="PMingLiU"/>
            </a:endParaRPr>
          </a:p>
        </p:txBody>
      </p:sp>
      <p:sp>
        <p:nvSpPr>
          <p:cNvPr id="44" name="object 44"/>
          <p:cNvSpPr txBox="1"/>
          <p:nvPr/>
        </p:nvSpPr>
        <p:spPr>
          <a:xfrm>
            <a:off x="6770249" y="4308028"/>
            <a:ext cx="2201407" cy="195514"/>
          </a:xfrm>
          <a:prstGeom prst="rect">
            <a:avLst/>
          </a:prstGeom>
        </p:spPr>
        <p:txBody>
          <a:bodyPr vert="horz" wrap="square" lIns="0" tIns="14235" rIns="0" bIns="0" rtlCol="0">
            <a:spAutoFit/>
          </a:bodyPr>
          <a:lstStyle/>
          <a:p>
            <a:pPr marL="14234">
              <a:spcBef>
                <a:spcPts val="112"/>
              </a:spcBef>
            </a:pPr>
            <a:r>
              <a:rPr sz="1177" dirty="0">
                <a:solidFill>
                  <a:srgbClr val="FFFFFF"/>
                </a:solidFill>
                <a:latin typeface="Noto Sans JP" panose="020B0200000000000000" pitchFamily="50" charset="-128"/>
                <a:ea typeface="Noto Sans JP" panose="020B0200000000000000" pitchFamily="50" charset="-128"/>
                <a:cs typeface="PMingLiU"/>
              </a:rPr>
              <a:t>成功報酬制（</a:t>
            </a:r>
            <a:r>
              <a:rPr sz="1177" spc="-11" dirty="0">
                <a:solidFill>
                  <a:srgbClr val="FFFFFF"/>
                </a:solidFill>
                <a:latin typeface="Noto Sans JP" panose="020B0200000000000000" pitchFamily="50" charset="-128"/>
                <a:ea typeface="Noto Sans JP" panose="020B0200000000000000" pitchFamily="50" charset="-128"/>
                <a:cs typeface="PMingLiU"/>
              </a:rPr>
              <a:t>年収の</a:t>
            </a:r>
            <a:r>
              <a:rPr sz="1177" spc="146" dirty="0">
                <a:solidFill>
                  <a:srgbClr val="FFFFFF"/>
                </a:solidFill>
                <a:latin typeface="Noto Sans JP" panose="020B0200000000000000" pitchFamily="50" charset="-128"/>
                <a:ea typeface="Noto Sans JP" panose="020B0200000000000000" pitchFamily="50" charset="-128"/>
                <a:cs typeface="Trebuchet MS"/>
              </a:rPr>
              <a:t>30%</a:t>
            </a:r>
            <a:r>
              <a:rPr sz="1177" spc="146" dirty="0">
                <a:solidFill>
                  <a:srgbClr val="FFFFFF"/>
                </a:solidFill>
                <a:latin typeface="Noto Sans JP" panose="020B0200000000000000" pitchFamily="50" charset="-128"/>
                <a:ea typeface="Noto Sans JP" panose="020B0200000000000000" pitchFamily="50" charset="-128"/>
                <a:cs typeface="PMingLiU"/>
              </a:rPr>
              <a:t>）</a:t>
            </a:r>
            <a:endParaRPr sz="1177" dirty="0">
              <a:latin typeface="Noto Sans JP" panose="020B0200000000000000" pitchFamily="50" charset="-128"/>
              <a:ea typeface="Noto Sans JP" panose="020B0200000000000000" pitchFamily="50" charset="-128"/>
              <a:cs typeface="PMingLiU"/>
            </a:endParaRPr>
          </a:p>
        </p:txBody>
      </p:sp>
      <p:sp>
        <p:nvSpPr>
          <p:cNvPr id="45" name="object 45"/>
          <p:cNvSpPr txBox="1"/>
          <p:nvPr/>
        </p:nvSpPr>
        <p:spPr>
          <a:xfrm>
            <a:off x="1147222" y="4766991"/>
            <a:ext cx="1081131"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入社後サポート</a:t>
            </a:r>
            <a:endParaRPr sz="1177">
              <a:latin typeface="Noto Sans JP" panose="020B0200000000000000" pitchFamily="50" charset="-128"/>
              <a:ea typeface="Noto Sans JP" panose="020B0200000000000000" pitchFamily="50" charset="-128"/>
              <a:cs typeface="PMingLiU"/>
            </a:endParaRPr>
          </a:p>
        </p:txBody>
      </p:sp>
      <p:sp>
        <p:nvSpPr>
          <p:cNvPr id="46" name="object 46"/>
          <p:cNvSpPr txBox="1"/>
          <p:nvPr/>
        </p:nvSpPr>
        <p:spPr>
          <a:xfrm>
            <a:off x="3164845" y="4766991"/>
            <a:ext cx="1980768" cy="195514"/>
          </a:xfrm>
          <a:prstGeom prst="rect">
            <a:avLst/>
          </a:prstGeom>
        </p:spPr>
        <p:txBody>
          <a:bodyPr vert="horz" wrap="square" lIns="0" tIns="14235" rIns="0" bIns="0" rtlCol="0">
            <a:spAutoFit/>
          </a:bodyPr>
          <a:lstStyle/>
          <a:p>
            <a:pPr marL="14234">
              <a:spcBef>
                <a:spcPts val="112"/>
              </a:spcBef>
            </a:pPr>
            <a:r>
              <a:rPr sz="1177" spc="-22" dirty="0">
                <a:solidFill>
                  <a:srgbClr val="FFFFFF"/>
                </a:solidFill>
                <a:latin typeface="Noto Sans JP" panose="020B0200000000000000" pitchFamily="50" charset="-128"/>
                <a:ea typeface="Noto Sans JP" panose="020B0200000000000000" pitchFamily="50" charset="-128"/>
                <a:cs typeface="PMingLiU"/>
              </a:rPr>
              <a:t>原則なし、またはオプション</a:t>
            </a:r>
            <a:endParaRPr sz="1177">
              <a:latin typeface="Noto Sans JP" panose="020B0200000000000000" pitchFamily="50" charset="-128"/>
              <a:ea typeface="Noto Sans JP" panose="020B0200000000000000" pitchFamily="50" charset="-128"/>
              <a:cs typeface="PMingLiU"/>
            </a:endParaRPr>
          </a:p>
        </p:txBody>
      </p:sp>
      <p:sp>
        <p:nvSpPr>
          <p:cNvPr id="47" name="object 47"/>
          <p:cNvSpPr txBox="1"/>
          <p:nvPr/>
        </p:nvSpPr>
        <p:spPr>
          <a:xfrm>
            <a:off x="6770250" y="4766991"/>
            <a:ext cx="2467598" cy="195514"/>
          </a:xfrm>
          <a:prstGeom prst="rect">
            <a:avLst/>
          </a:prstGeom>
        </p:spPr>
        <p:txBody>
          <a:bodyPr vert="horz" wrap="square" lIns="0" tIns="14235" rIns="0" bIns="0" rtlCol="0">
            <a:spAutoFit/>
          </a:bodyPr>
          <a:lstStyle/>
          <a:p>
            <a:pPr marL="14234">
              <a:spcBef>
                <a:spcPts val="112"/>
              </a:spcBef>
            </a:pPr>
            <a:r>
              <a:rPr sz="1177" b="1" spc="84" dirty="0">
                <a:solidFill>
                  <a:srgbClr val="33D399"/>
                </a:solidFill>
                <a:latin typeface="Noto Sans JP" panose="020B0200000000000000" pitchFamily="50" charset="-128"/>
                <a:ea typeface="Noto Sans JP" panose="020B0200000000000000" pitchFamily="50" charset="-128"/>
                <a:cs typeface="Trebuchet MS"/>
              </a:rPr>
              <a:t>1</a:t>
            </a:r>
            <a:r>
              <a:rPr sz="1177" b="1" spc="84" dirty="0">
                <a:solidFill>
                  <a:srgbClr val="33D399"/>
                </a:solidFill>
                <a:latin typeface="Noto Sans JP" panose="020B0200000000000000" pitchFamily="50" charset="-128"/>
                <a:ea typeface="Noto Sans JP" panose="020B0200000000000000" pitchFamily="50" charset="-128"/>
                <a:cs typeface="PMingLiU"/>
              </a:rPr>
              <a:t>～</a:t>
            </a:r>
            <a:r>
              <a:rPr sz="1177" b="1" spc="84" dirty="0">
                <a:solidFill>
                  <a:srgbClr val="33D399"/>
                </a:solidFill>
                <a:latin typeface="Noto Sans JP" panose="020B0200000000000000" pitchFamily="50" charset="-128"/>
                <a:ea typeface="Noto Sans JP" panose="020B0200000000000000" pitchFamily="50" charset="-128"/>
                <a:cs typeface="Trebuchet MS"/>
              </a:rPr>
              <a:t>3</a:t>
            </a:r>
            <a:r>
              <a:rPr sz="1177" b="1" spc="-28" dirty="0">
                <a:solidFill>
                  <a:srgbClr val="33D399"/>
                </a:solidFill>
                <a:latin typeface="Noto Sans JP" panose="020B0200000000000000" pitchFamily="50" charset="-128"/>
                <a:ea typeface="Noto Sans JP" panose="020B0200000000000000" pitchFamily="50" charset="-128"/>
                <a:cs typeface="PMingLiU"/>
              </a:rPr>
              <a:t>ヶ月の定着フォローを標準提供</a:t>
            </a:r>
            <a:endParaRPr sz="1177" b="1">
              <a:latin typeface="Noto Sans JP" panose="020B0200000000000000" pitchFamily="50" charset="-128"/>
              <a:ea typeface="Noto Sans JP" panose="020B0200000000000000" pitchFamily="50" charset="-128"/>
              <a:cs typeface="PMingLiU"/>
            </a:endParaRPr>
          </a:p>
        </p:txBody>
      </p:sp>
      <p:sp>
        <p:nvSpPr>
          <p:cNvPr id="48" name="object 48"/>
          <p:cNvSpPr txBox="1"/>
          <p:nvPr/>
        </p:nvSpPr>
        <p:spPr>
          <a:xfrm>
            <a:off x="1727951" y="5656818"/>
            <a:ext cx="8571468" cy="195514"/>
          </a:xfrm>
          <a:prstGeom prst="rect">
            <a:avLst/>
          </a:prstGeom>
        </p:spPr>
        <p:txBody>
          <a:bodyPr vert="horz" wrap="square" lIns="0" tIns="14235" rIns="0" bIns="0" rtlCol="0">
            <a:spAutoFit/>
          </a:bodyPr>
          <a:lstStyle/>
          <a:p>
            <a:pPr marL="14234">
              <a:spcBef>
                <a:spcPts val="112"/>
              </a:spcBef>
            </a:pPr>
            <a:r>
              <a:rPr sz="1177" spc="-34" dirty="0">
                <a:latin typeface="Noto Sans JP" panose="020B0200000000000000" pitchFamily="50" charset="-128"/>
                <a:ea typeface="Noto Sans JP" panose="020B0200000000000000" pitchFamily="50" charset="-128"/>
                <a:cs typeface="PMingLiU"/>
              </a:rPr>
              <a:t>本サービスは採用後のミスマッチや育成コストといった潜在的なリスクを排除し、確実な成果に繋がる人材採用を実現します。</a:t>
            </a:r>
            <a:endParaRPr sz="1177">
              <a:latin typeface="Noto Sans JP" panose="020B0200000000000000" pitchFamily="50" charset="-128"/>
              <a:ea typeface="Noto Sans JP" panose="020B0200000000000000" pitchFamily="50" charset="-128"/>
              <a:cs typeface="PMingLiU"/>
            </a:endParaRPr>
          </a:p>
        </p:txBody>
      </p:sp>
      <p:sp>
        <p:nvSpPr>
          <p:cNvPr id="51" name="object 5">
            <a:extLst>
              <a:ext uri="{FF2B5EF4-FFF2-40B4-BE49-F238E27FC236}">
                <a16:creationId xmlns:a16="http://schemas.microsoft.com/office/drawing/2014/main" id="{7BF33690-19F8-8D10-66E7-838A50065AF7}"/>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dirty="0">
              <a:latin typeface="Noto Sans JP" panose="020B0200000000000000" pitchFamily="50" charset="-128"/>
              <a:ea typeface="Noto Sans JP" panose="020B0200000000000000" pitchFamily="50" charset="-128"/>
            </a:endParaRPr>
          </a:p>
        </p:txBody>
      </p:sp>
      <p:pic>
        <p:nvPicPr>
          <p:cNvPr id="2" name="図 1">
            <a:extLst>
              <a:ext uri="{FF2B5EF4-FFF2-40B4-BE49-F238E27FC236}">
                <a16:creationId xmlns:a16="http://schemas.microsoft.com/office/drawing/2014/main" id="{5EBD3A45-E070-FEF9-3103-82CAE8B85AD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矢印: 五方向 14">
            <a:extLst>
              <a:ext uri="{FF2B5EF4-FFF2-40B4-BE49-F238E27FC236}">
                <a16:creationId xmlns:a16="http://schemas.microsoft.com/office/drawing/2014/main" id="{0ACB633C-27E1-E88F-65C1-3F86F759D0AF}"/>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object 7"/>
          <p:cNvSpPr txBox="1">
            <a:spLocks noGrp="1"/>
          </p:cNvSpPr>
          <p:nvPr>
            <p:ph type="title"/>
          </p:nvPr>
        </p:nvSpPr>
        <p:spPr>
          <a:xfrm>
            <a:off x="698730" y="128123"/>
            <a:ext cx="1387890" cy="428580"/>
          </a:xfrm>
          <a:prstGeom prst="rect">
            <a:avLst/>
          </a:prstGeom>
        </p:spPr>
        <p:txBody>
          <a:bodyPr vert="horz" wrap="square" lIns="0" tIns="17082" rIns="0" bIns="0" rtlCol="0">
            <a:spAutoFit/>
          </a:bodyPr>
          <a:lstStyle/>
          <a:p>
            <a:pPr marL="14234">
              <a:spcBef>
                <a:spcPts val="134"/>
              </a:spcBef>
            </a:pPr>
            <a:r>
              <a:rPr sz="2970" b="1" spc="-331" dirty="0">
                <a:solidFill>
                  <a:schemeClr val="bg1"/>
                </a:solidFill>
                <a:latin typeface="Noto Sans JP" panose="020B0200000000000000" pitchFamily="50" charset="-128"/>
                <a:ea typeface="Noto Sans JP" panose="020B0200000000000000" pitchFamily="50" charset="-128"/>
                <a:cs typeface="SimSun"/>
              </a:rPr>
              <a:t>料</a:t>
            </a:r>
            <a:r>
              <a:rPr sz="2914" b="1" spc="-285" dirty="0">
                <a:solidFill>
                  <a:schemeClr val="bg1"/>
                </a:solidFill>
                <a:latin typeface="Noto Sans JP" panose="020B0200000000000000" pitchFamily="50" charset="-128"/>
                <a:ea typeface="Noto Sans JP" panose="020B0200000000000000" pitchFamily="50" charset="-128"/>
              </a:rPr>
              <a:t>金</a:t>
            </a:r>
            <a:r>
              <a:rPr sz="2914" b="1" spc="-269" dirty="0">
                <a:solidFill>
                  <a:schemeClr val="bg1"/>
                </a:solidFill>
                <a:latin typeface="Noto Sans JP" panose="020B0200000000000000" pitchFamily="50" charset="-128"/>
                <a:ea typeface="Noto Sans JP" panose="020B0200000000000000" pitchFamily="50" charset="-128"/>
                <a:cs typeface="SimSun"/>
              </a:rPr>
              <a:t>体</a:t>
            </a:r>
            <a:r>
              <a:rPr sz="2970" b="1" spc="-151" dirty="0">
                <a:solidFill>
                  <a:schemeClr val="bg1"/>
                </a:solidFill>
                <a:latin typeface="Noto Sans JP" panose="020B0200000000000000" pitchFamily="50" charset="-128"/>
                <a:ea typeface="Noto Sans JP" panose="020B0200000000000000" pitchFamily="50" charset="-128"/>
                <a:cs typeface="SimSun"/>
              </a:rPr>
              <a:t>系</a:t>
            </a:r>
            <a:endParaRPr sz="2970" b="1" dirty="0">
              <a:solidFill>
                <a:schemeClr val="bg1"/>
              </a:solidFill>
              <a:latin typeface="Noto Sans JP" panose="020B0200000000000000" pitchFamily="50" charset="-128"/>
              <a:ea typeface="Noto Sans JP" panose="020B0200000000000000" pitchFamily="50" charset="-128"/>
              <a:cs typeface="SimSun"/>
            </a:endParaRPr>
          </a:p>
        </p:txBody>
      </p:sp>
      <p:sp>
        <p:nvSpPr>
          <p:cNvPr id="9" name="object 9"/>
          <p:cNvSpPr/>
          <p:nvPr/>
        </p:nvSpPr>
        <p:spPr>
          <a:xfrm>
            <a:off x="613929" y="1194155"/>
            <a:ext cx="3353712" cy="4346588"/>
          </a:xfrm>
          <a:custGeom>
            <a:avLst/>
            <a:gdLst/>
            <a:ahLst/>
            <a:cxnLst/>
            <a:rect l="l" t="t" r="r" b="b"/>
            <a:pathLst>
              <a:path w="2992120" h="3877945">
                <a:moveTo>
                  <a:pt x="2929234" y="3877508"/>
                </a:moveTo>
                <a:lnTo>
                  <a:pt x="46847" y="3877508"/>
                </a:lnTo>
                <a:lnTo>
                  <a:pt x="43587" y="3877080"/>
                </a:lnTo>
                <a:lnTo>
                  <a:pt x="12357" y="3854823"/>
                </a:lnTo>
                <a:lnTo>
                  <a:pt x="0" y="3815044"/>
                </a:lnTo>
                <a:lnTo>
                  <a:pt x="0" y="3810655"/>
                </a:lnTo>
                <a:lnTo>
                  <a:pt x="0" y="62463"/>
                </a:lnTo>
                <a:lnTo>
                  <a:pt x="12357" y="22684"/>
                </a:lnTo>
                <a:lnTo>
                  <a:pt x="43587" y="428"/>
                </a:lnTo>
                <a:lnTo>
                  <a:pt x="46847" y="0"/>
                </a:lnTo>
                <a:lnTo>
                  <a:pt x="2929234" y="0"/>
                </a:lnTo>
                <a:lnTo>
                  <a:pt x="2965636" y="13705"/>
                </a:lnTo>
                <a:lnTo>
                  <a:pt x="2988288" y="45325"/>
                </a:lnTo>
                <a:lnTo>
                  <a:pt x="2991698" y="62463"/>
                </a:lnTo>
                <a:lnTo>
                  <a:pt x="2991698" y="3815044"/>
                </a:lnTo>
                <a:lnTo>
                  <a:pt x="2977992" y="3851446"/>
                </a:lnTo>
                <a:lnTo>
                  <a:pt x="2946372" y="3874099"/>
                </a:lnTo>
                <a:lnTo>
                  <a:pt x="2933581" y="3877080"/>
                </a:lnTo>
                <a:lnTo>
                  <a:pt x="2929234" y="3877508"/>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595195" y="1194428"/>
            <a:ext cx="69750" cy="4345876"/>
          </a:xfrm>
          <a:custGeom>
            <a:avLst/>
            <a:gdLst/>
            <a:ahLst/>
            <a:cxnLst/>
            <a:rect l="l" t="t" r="r" b="b"/>
            <a:pathLst>
              <a:path w="62229" h="3877310">
                <a:moveTo>
                  <a:pt x="61809" y="3877021"/>
                </a:moveTo>
                <a:lnTo>
                  <a:pt x="24462" y="3862115"/>
                </a:lnTo>
                <a:lnTo>
                  <a:pt x="2862" y="3829788"/>
                </a:lnTo>
                <a:lnTo>
                  <a:pt x="0" y="3810411"/>
                </a:lnTo>
                <a:lnTo>
                  <a:pt x="0" y="66609"/>
                </a:lnTo>
                <a:lnTo>
                  <a:pt x="11256" y="29461"/>
                </a:lnTo>
                <a:lnTo>
                  <a:pt x="41269" y="4845"/>
                </a:lnTo>
                <a:lnTo>
                  <a:pt x="61808" y="0"/>
                </a:lnTo>
                <a:lnTo>
                  <a:pt x="58156" y="1452"/>
                </a:lnTo>
                <a:lnTo>
                  <a:pt x="49966" y="8237"/>
                </a:lnTo>
                <a:lnTo>
                  <a:pt x="34858" y="47232"/>
                </a:lnTo>
                <a:lnTo>
                  <a:pt x="33426" y="66609"/>
                </a:lnTo>
                <a:lnTo>
                  <a:pt x="33426" y="3810411"/>
                </a:lnTo>
                <a:lnTo>
                  <a:pt x="40082" y="3851414"/>
                </a:lnTo>
                <a:lnTo>
                  <a:pt x="58156" y="3875568"/>
                </a:lnTo>
                <a:lnTo>
                  <a:pt x="61809" y="387702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3" name="object 13"/>
          <p:cNvPicPr/>
          <p:nvPr/>
        </p:nvPicPr>
        <p:blipFill>
          <a:blip r:embed="rId2" cstate="print">
            <a:duotone>
              <a:prstClr val="black"/>
              <a:schemeClr val="accent1">
                <a:tint val="45000"/>
                <a:satMod val="400000"/>
              </a:schemeClr>
            </a:duotone>
          </a:blip>
          <a:stretch>
            <a:fillRect/>
          </a:stretch>
        </p:blipFill>
        <p:spPr>
          <a:xfrm>
            <a:off x="941759" y="1493886"/>
            <a:ext cx="280997" cy="299731"/>
          </a:xfrm>
          <a:prstGeom prst="rect">
            <a:avLst/>
          </a:prstGeom>
        </p:spPr>
      </p:pic>
      <p:sp>
        <p:nvSpPr>
          <p:cNvPr id="14" name="object 14"/>
          <p:cNvSpPr txBox="1"/>
          <p:nvPr/>
        </p:nvSpPr>
        <p:spPr>
          <a:xfrm>
            <a:off x="1442687" y="1445624"/>
            <a:ext cx="1598565" cy="326935"/>
          </a:xfrm>
          <a:prstGeom prst="rect">
            <a:avLst/>
          </a:prstGeom>
        </p:spPr>
        <p:txBody>
          <a:bodyPr vert="horz" wrap="square" lIns="0" tIns="16369" rIns="0" bIns="0" rtlCol="0">
            <a:spAutoFit/>
          </a:bodyPr>
          <a:lstStyle/>
          <a:p>
            <a:pPr marL="14234">
              <a:spcBef>
                <a:spcPts val="128"/>
              </a:spcBef>
            </a:pPr>
            <a:r>
              <a:rPr sz="2017" b="1" spc="-269" dirty="0">
                <a:latin typeface="Noto Sans JP" panose="020B0200000000000000" pitchFamily="50" charset="-128"/>
                <a:ea typeface="Noto Sans JP" panose="020B0200000000000000" pitchFamily="50" charset="-128"/>
                <a:cs typeface="SimSun"/>
              </a:rPr>
              <a:t>完</a:t>
            </a:r>
            <a:r>
              <a:rPr sz="1961" b="1" spc="-196" dirty="0">
                <a:latin typeface="Noto Sans JP" panose="020B0200000000000000" pitchFamily="50" charset="-128"/>
                <a:ea typeface="Noto Sans JP" panose="020B0200000000000000" pitchFamily="50" charset="-128"/>
                <a:cs typeface="PMingLiU"/>
              </a:rPr>
              <a:t>全</a:t>
            </a:r>
            <a:r>
              <a:rPr sz="1961" b="1" spc="-207" dirty="0">
                <a:latin typeface="Noto Sans JP" panose="020B0200000000000000" pitchFamily="50" charset="-128"/>
                <a:ea typeface="Noto Sans JP" panose="020B0200000000000000" pitchFamily="50" charset="-128"/>
                <a:cs typeface="SimSun"/>
              </a:rPr>
              <a:t>成功報</a:t>
            </a:r>
            <a:r>
              <a:rPr sz="1905" b="1" spc="-163" dirty="0">
                <a:latin typeface="Noto Sans JP" panose="020B0200000000000000" pitchFamily="50" charset="-128"/>
                <a:ea typeface="Noto Sans JP" panose="020B0200000000000000" pitchFamily="50" charset="-128"/>
                <a:cs typeface="SimSun"/>
              </a:rPr>
              <a:t>酬</a:t>
            </a:r>
            <a:r>
              <a:rPr sz="1961" b="1" spc="-95" dirty="0">
                <a:latin typeface="Noto Sans JP" panose="020B0200000000000000" pitchFamily="50" charset="-128"/>
                <a:ea typeface="Noto Sans JP" panose="020B0200000000000000" pitchFamily="50" charset="-128"/>
                <a:cs typeface="SimSun"/>
              </a:rPr>
              <a:t>制</a:t>
            </a:r>
            <a:endParaRPr sz="1961" b="1" dirty="0">
              <a:latin typeface="Noto Sans JP" panose="020B0200000000000000" pitchFamily="50" charset="-128"/>
              <a:ea typeface="Noto Sans JP" panose="020B0200000000000000" pitchFamily="50" charset="-128"/>
              <a:cs typeface="SimSun"/>
            </a:endParaRPr>
          </a:p>
        </p:txBody>
      </p:sp>
      <p:pic>
        <p:nvPicPr>
          <p:cNvPr id="16" name="object 16"/>
          <p:cNvPicPr/>
          <p:nvPr/>
        </p:nvPicPr>
        <p:blipFill>
          <a:blip r:embed="rId3" cstate="print">
            <a:duotone>
              <a:prstClr val="black"/>
              <a:schemeClr val="accent1">
                <a:tint val="45000"/>
                <a:satMod val="400000"/>
              </a:schemeClr>
            </a:duotone>
          </a:blip>
          <a:stretch>
            <a:fillRect/>
          </a:stretch>
        </p:blipFill>
        <p:spPr>
          <a:xfrm>
            <a:off x="1007326" y="2208754"/>
            <a:ext cx="149865" cy="149865"/>
          </a:xfrm>
          <a:prstGeom prst="rect">
            <a:avLst/>
          </a:prstGeom>
        </p:spPr>
      </p:pic>
      <p:pic>
        <p:nvPicPr>
          <p:cNvPr id="17" name="object 17"/>
          <p:cNvPicPr/>
          <p:nvPr/>
        </p:nvPicPr>
        <p:blipFill>
          <a:blip r:embed="rId3" cstate="print">
            <a:duotone>
              <a:prstClr val="black"/>
              <a:schemeClr val="accent1">
                <a:tint val="45000"/>
                <a:satMod val="400000"/>
              </a:schemeClr>
            </a:duotone>
          </a:blip>
          <a:stretch>
            <a:fillRect/>
          </a:stretch>
        </p:blipFill>
        <p:spPr>
          <a:xfrm>
            <a:off x="1007326" y="2880142"/>
            <a:ext cx="149865" cy="149865"/>
          </a:xfrm>
          <a:prstGeom prst="rect">
            <a:avLst/>
          </a:prstGeom>
        </p:spPr>
      </p:pic>
      <p:pic>
        <p:nvPicPr>
          <p:cNvPr id="18" name="object 18"/>
          <p:cNvPicPr/>
          <p:nvPr/>
        </p:nvPicPr>
        <p:blipFill>
          <a:blip r:embed="rId3" cstate="print">
            <a:duotone>
              <a:prstClr val="black"/>
              <a:schemeClr val="accent1">
                <a:tint val="45000"/>
                <a:satMod val="400000"/>
              </a:schemeClr>
            </a:duotone>
          </a:blip>
          <a:stretch>
            <a:fillRect/>
          </a:stretch>
        </p:blipFill>
        <p:spPr>
          <a:xfrm>
            <a:off x="1007326" y="3546954"/>
            <a:ext cx="149865" cy="149865"/>
          </a:xfrm>
          <a:prstGeom prst="rect">
            <a:avLst/>
          </a:prstGeom>
        </p:spPr>
      </p:pic>
      <p:sp>
        <p:nvSpPr>
          <p:cNvPr id="19" name="object 19"/>
          <p:cNvSpPr/>
          <p:nvPr/>
        </p:nvSpPr>
        <p:spPr>
          <a:xfrm>
            <a:off x="4323100" y="1194155"/>
            <a:ext cx="3353712" cy="4346588"/>
          </a:xfrm>
          <a:custGeom>
            <a:avLst/>
            <a:gdLst/>
            <a:ahLst/>
            <a:cxnLst/>
            <a:rect l="l" t="t" r="r" b="b"/>
            <a:pathLst>
              <a:path w="2992120" h="3877945">
                <a:moveTo>
                  <a:pt x="2929234" y="3877508"/>
                </a:moveTo>
                <a:lnTo>
                  <a:pt x="46847" y="3877508"/>
                </a:lnTo>
                <a:lnTo>
                  <a:pt x="43587" y="3877080"/>
                </a:lnTo>
                <a:lnTo>
                  <a:pt x="12357" y="3854823"/>
                </a:lnTo>
                <a:lnTo>
                  <a:pt x="0" y="3815044"/>
                </a:lnTo>
                <a:lnTo>
                  <a:pt x="0" y="3810655"/>
                </a:lnTo>
                <a:lnTo>
                  <a:pt x="0" y="62463"/>
                </a:lnTo>
                <a:lnTo>
                  <a:pt x="12357" y="22684"/>
                </a:lnTo>
                <a:lnTo>
                  <a:pt x="43587" y="428"/>
                </a:lnTo>
                <a:lnTo>
                  <a:pt x="46847" y="0"/>
                </a:lnTo>
                <a:lnTo>
                  <a:pt x="2929234" y="0"/>
                </a:lnTo>
                <a:lnTo>
                  <a:pt x="2965636" y="13705"/>
                </a:lnTo>
                <a:lnTo>
                  <a:pt x="2988289" y="45325"/>
                </a:lnTo>
                <a:lnTo>
                  <a:pt x="2991698" y="62463"/>
                </a:lnTo>
                <a:lnTo>
                  <a:pt x="2991698" y="3815044"/>
                </a:lnTo>
                <a:lnTo>
                  <a:pt x="2977992" y="3851446"/>
                </a:lnTo>
                <a:lnTo>
                  <a:pt x="2946372" y="3874099"/>
                </a:lnTo>
                <a:lnTo>
                  <a:pt x="2933581" y="3877080"/>
                </a:lnTo>
                <a:lnTo>
                  <a:pt x="2929234" y="3877508"/>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0"/>
          <p:cNvSpPr/>
          <p:nvPr/>
        </p:nvSpPr>
        <p:spPr>
          <a:xfrm>
            <a:off x="4304366" y="1194428"/>
            <a:ext cx="69750" cy="4345876"/>
          </a:xfrm>
          <a:custGeom>
            <a:avLst/>
            <a:gdLst/>
            <a:ahLst/>
            <a:cxnLst/>
            <a:rect l="l" t="t" r="r" b="b"/>
            <a:pathLst>
              <a:path w="62229" h="3877310">
                <a:moveTo>
                  <a:pt x="61808" y="3877021"/>
                </a:moveTo>
                <a:lnTo>
                  <a:pt x="24462" y="3862115"/>
                </a:lnTo>
                <a:lnTo>
                  <a:pt x="2862" y="3829788"/>
                </a:lnTo>
                <a:lnTo>
                  <a:pt x="0" y="3810411"/>
                </a:lnTo>
                <a:lnTo>
                  <a:pt x="0" y="66609"/>
                </a:lnTo>
                <a:lnTo>
                  <a:pt x="11256" y="29461"/>
                </a:lnTo>
                <a:lnTo>
                  <a:pt x="41269" y="4845"/>
                </a:lnTo>
                <a:lnTo>
                  <a:pt x="61808" y="0"/>
                </a:lnTo>
                <a:lnTo>
                  <a:pt x="58156" y="1452"/>
                </a:lnTo>
                <a:lnTo>
                  <a:pt x="49966" y="8237"/>
                </a:lnTo>
                <a:lnTo>
                  <a:pt x="34857" y="47232"/>
                </a:lnTo>
                <a:lnTo>
                  <a:pt x="33426" y="66609"/>
                </a:lnTo>
                <a:lnTo>
                  <a:pt x="33426" y="3810411"/>
                </a:lnTo>
                <a:lnTo>
                  <a:pt x="40082" y="3851414"/>
                </a:lnTo>
                <a:lnTo>
                  <a:pt x="58156" y="3875568"/>
                </a:lnTo>
                <a:lnTo>
                  <a:pt x="61808" y="387702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1" name="object 21"/>
          <p:cNvSpPr/>
          <p:nvPr/>
        </p:nvSpPr>
        <p:spPr>
          <a:xfrm>
            <a:off x="4566631" y="4491195"/>
            <a:ext cx="2885388" cy="674728"/>
          </a:xfrm>
          <a:custGeom>
            <a:avLst/>
            <a:gdLst/>
            <a:ahLst/>
            <a:cxnLst/>
            <a:rect l="l" t="t" r="r" b="b"/>
            <a:pathLst>
              <a:path w="2574290" h="601979">
                <a:moveTo>
                  <a:pt x="2544868" y="601681"/>
                </a:moveTo>
                <a:lnTo>
                  <a:pt x="28993" y="601681"/>
                </a:lnTo>
                <a:lnTo>
                  <a:pt x="24729" y="600833"/>
                </a:lnTo>
                <a:lnTo>
                  <a:pt x="0" y="572687"/>
                </a:lnTo>
                <a:lnTo>
                  <a:pt x="0" y="568255"/>
                </a:lnTo>
                <a:lnTo>
                  <a:pt x="0" y="28993"/>
                </a:lnTo>
                <a:lnTo>
                  <a:pt x="28993" y="0"/>
                </a:lnTo>
                <a:lnTo>
                  <a:pt x="2544868" y="0"/>
                </a:lnTo>
                <a:lnTo>
                  <a:pt x="2573863" y="28993"/>
                </a:lnTo>
                <a:lnTo>
                  <a:pt x="2573863" y="572687"/>
                </a:lnTo>
                <a:lnTo>
                  <a:pt x="2549132" y="600833"/>
                </a:lnTo>
                <a:lnTo>
                  <a:pt x="2544868" y="601681"/>
                </a:lnTo>
                <a:close/>
              </a:path>
            </a:pathLst>
          </a:custGeom>
          <a:solidFill>
            <a:srgbClr val="FFFFFF">
              <a:alpha val="1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4" name="object 24"/>
          <p:cNvPicPr/>
          <p:nvPr/>
        </p:nvPicPr>
        <p:blipFill>
          <a:blip r:embed="rId4" cstate="print">
            <a:duotone>
              <a:prstClr val="black"/>
              <a:schemeClr val="accent1">
                <a:tint val="45000"/>
                <a:satMod val="400000"/>
              </a:schemeClr>
            </a:duotone>
          </a:blip>
          <a:stretch>
            <a:fillRect/>
          </a:stretch>
        </p:blipFill>
        <p:spPr>
          <a:xfrm>
            <a:off x="4707129" y="1493886"/>
            <a:ext cx="168598" cy="299731"/>
          </a:xfrm>
          <a:prstGeom prst="rect">
            <a:avLst/>
          </a:prstGeom>
        </p:spPr>
      </p:pic>
      <p:sp>
        <p:nvSpPr>
          <p:cNvPr id="25" name="object 25"/>
          <p:cNvSpPr txBox="1"/>
          <p:nvPr/>
        </p:nvSpPr>
        <p:spPr>
          <a:xfrm>
            <a:off x="1217889" y="2121460"/>
            <a:ext cx="2613757" cy="446608"/>
          </a:xfrm>
          <a:prstGeom prst="rect">
            <a:avLst/>
          </a:prstGeom>
        </p:spPr>
        <p:txBody>
          <a:bodyPr vert="horz" wrap="square" lIns="0" tIns="14235" rIns="0" bIns="0" rtlCol="0">
            <a:spAutoFit/>
          </a:bodyPr>
          <a:lstStyle/>
          <a:p>
            <a:pPr marL="14234" marR="6405" algn="just">
              <a:lnSpc>
                <a:spcPct val="125299"/>
              </a:lnSpc>
              <a:spcBef>
                <a:spcPts val="112"/>
              </a:spcBef>
            </a:pPr>
            <a:r>
              <a:rPr sz="1177" spc="-28" dirty="0">
                <a:latin typeface="Noto Sans JP" panose="020B0200000000000000" pitchFamily="50" charset="-128"/>
                <a:ea typeface="Noto Sans JP" panose="020B0200000000000000" pitchFamily="50" charset="-128"/>
                <a:cs typeface="PMingLiU"/>
              </a:rPr>
              <a:t>ご紹介した人材の採用が決定し、入社が確定した時点で初めて費用が発</a:t>
            </a:r>
            <a:r>
              <a:rPr sz="1177" spc="-56" dirty="0">
                <a:latin typeface="Noto Sans JP" panose="020B0200000000000000" pitchFamily="50" charset="-128"/>
                <a:ea typeface="Noto Sans JP" panose="020B0200000000000000" pitchFamily="50" charset="-128"/>
                <a:cs typeface="PMingLiU"/>
              </a:rPr>
              <a:t>生</a:t>
            </a:r>
            <a:endParaRPr sz="1177" dirty="0">
              <a:latin typeface="Noto Sans JP" panose="020B0200000000000000" pitchFamily="50" charset="-128"/>
              <a:ea typeface="Noto Sans JP" panose="020B0200000000000000" pitchFamily="50" charset="-128"/>
              <a:cs typeface="PMingLiU"/>
            </a:endParaRPr>
          </a:p>
        </p:txBody>
      </p:sp>
      <p:sp>
        <p:nvSpPr>
          <p:cNvPr id="26" name="object 26"/>
          <p:cNvSpPr txBox="1"/>
          <p:nvPr/>
        </p:nvSpPr>
        <p:spPr>
          <a:xfrm>
            <a:off x="1217888" y="2792846"/>
            <a:ext cx="2429876" cy="446736"/>
          </a:xfrm>
          <a:prstGeom prst="rect">
            <a:avLst/>
          </a:prstGeom>
        </p:spPr>
        <p:txBody>
          <a:bodyPr vert="horz" wrap="square" lIns="0" tIns="14235" rIns="0" bIns="0" rtlCol="0">
            <a:spAutoFit/>
          </a:bodyPr>
          <a:lstStyle/>
          <a:p>
            <a:pPr marL="14234" marR="5694">
              <a:lnSpc>
                <a:spcPct val="125299"/>
              </a:lnSpc>
              <a:spcBef>
                <a:spcPts val="112"/>
              </a:spcBef>
            </a:pPr>
            <a:r>
              <a:rPr sz="1177" spc="-22" dirty="0">
                <a:latin typeface="Noto Sans JP" panose="020B0200000000000000" pitchFamily="50" charset="-128"/>
                <a:ea typeface="Noto Sans JP" panose="020B0200000000000000" pitchFamily="50" charset="-128"/>
                <a:cs typeface="PMingLiU"/>
              </a:rPr>
              <a:t>初期費用は一切不要です。安心して導入をご検討いただけます</a:t>
            </a:r>
            <a:endParaRPr sz="1177">
              <a:latin typeface="Noto Sans JP" panose="020B0200000000000000" pitchFamily="50" charset="-128"/>
              <a:ea typeface="Noto Sans JP" panose="020B0200000000000000" pitchFamily="50" charset="-128"/>
              <a:cs typeface="PMingLiU"/>
            </a:endParaRPr>
          </a:p>
        </p:txBody>
      </p:sp>
      <p:sp>
        <p:nvSpPr>
          <p:cNvPr id="27" name="object 27"/>
          <p:cNvSpPr txBox="1"/>
          <p:nvPr/>
        </p:nvSpPr>
        <p:spPr>
          <a:xfrm>
            <a:off x="1217888" y="3459658"/>
            <a:ext cx="2429876" cy="446736"/>
          </a:xfrm>
          <a:prstGeom prst="rect">
            <a:avLst/>
          </a:prstGeom>
        </p:spPr>
        <p:txBody>
          <a:bodyPr vert="horz" wrap="square" lIns="0" tIns="14235" rIns="0" bIns="0" rtlCol="0">
            <a:spAutoFit/>
          </a:bodyPr>
          <a:lstStyle/>
          <a:p>
            <a:pPr marL="14234" marR="5694">
              <a:lnSpc>
                <a:spcPct val="125299"/>
              </a:lnSpc>
              <a:spcBef>
                <a:spcPts val="112"/>
              </a:spcBef>
            </a:pPr>
            <a:r>
              <a:rPr sz="1177" spc="-28" dirty="0">
                <a:latin typeface="Noto Sans JP" panose="020B0200000000000000" pitchFamily="50" charset="-128"/>
                <a:ea typeface="Noto Sans JP" panose="020B0200000000000000" pitchFamily="50" charset="-128"/>
                <a:cs typeface="PMingLiU"/>
              </a:rPr>
              <a:t>採用決定時のみ費用が発生するた</a:t>
            </a:r>
            <a:r>
              <a:rPr sz="1177" spc="560" dirty="0">
                <a:latin typeface="Noto Sans JP" panose="020B0200000000000000" pitchFamily="50" charset="-128"/>
                <a:ea typeface="Noto Sans JP" panose="020B0200000000000000" pitchFamily="50" charset="-128"/>
                <a:cs typeface="PMingLiU"/>
              </a:rPr>
              <a:t> </a:t>
            </a:r>
            <a:r>
              <a:rPr sz="1177" spc="-28" dirty="0">
                <a:latin typeface="Noto Sans JP" panose="020B0200000000000000" pitchFamily="50" charset="-128"/>
                <a:ea typeface="Noto Sans JP" panose="020B0200000000000000" pitchFamily="50" charset="-128"/>
                <a:cs typeface="PMingLiU"/>
              </a:rPr>
              <a:t>め、リスクを最小限に抑えています</a:t>
            </a:r>
            <a:endParaRPr sz="1177">
              <a:latin typeface="Noto Sans JP" panose="020B0200000000000000" pitchFamily="50" charset="-128"/>
              <a:ea typeface="Noto Sans JP" panose="020B0200000000000000" pitchFamily="50" charset="-128"/>
              <a:cs typeface="PMingLiU"/>
            </a:endParaRPr>
          </a:p>
        </p:txBody>
      </p:sp>
      <p:sp>
        <p:nvSpPr>
          <p:cNvPr id="28" name="object 28"/>
          <p:cNvSpPr txBox="1"/>
          <p:nvPr/>
        </p:nvSpPr>
        <p:spPr>
          <a:xfrm>
            <a:off x="5151857" y="1450454"/>
            <a:ext cx="1153017" cy="321154"/>
          </a:xfrm>
          <a:prstGeom prst="rect">
            <a:avLst/>
          </a:prstGeom>
        </p:spPr>
        <p:txBody>
          <a:bodyPr vert="horz" wrap="square" lIns="0" tIns="19217" rIns="0" bIns="0" rtlCol="0">
            <a:spAutoFit/>
          </a:bodyPr>
          <a:lstStyle/>
          <a:p>
            <a:pPr marL="14234">
              <a:spcBef>
                <a:spcPts val="151"/>
              </a:spcBef>
            </a:pPr>
            <a:r>
              <a:rPr sz="1905" b="1" spc="-163" dirty="0">
                <a:latin typeface="Noto Sans JP" panose="020B0200000000000000" pitchFamily="50" charset="-128"/>
                <a:ea typeface="Noto Sans JP" panose="020B0200000000000000" pitchFamily="50" charset="-128"/>
                <a:cs typeface="PMingLiU"/>
              </a:rPr>
              <a:t>紹</a:t>
            </a:r>
            <a:r>
              <a:rPr sz="1961" b="1" spc="-174" dirty="0">
                <a:latin typeface="Noto Sans JP" panose="020B0200000000000000" pitchFamily="50" charset="-128"/>
                <a:ea typeface="Noto Sans JP" panose="020B0200000000000000" pitchFamily="50" charset="-128"/>
                <a:cs typeface="SimSun"/>
              </a:rPr>
              <a:t>介手数料</a:t>
            </a:r>
            <a:endParaRPr sz="1961" b="1" dirty="0">
              <a:latin typeface="Noto Sans JP" panose="020B0200000000000000" pitchFamily="50" charset="-128"/>
              <a:ea typeface="Noto Sans JP" panose="020B0200000000000000" pitchFamily="50" charset="-128"/>
              <a:cs typeface="SimSun"/>
            </a:endParaRPr>
          </a:p>
        </p:txBody>
      </p:sp>
      <p:sp>
        <p:nvSpPr>
          <p:cNvPr id="29" name="object 29"/>
          <p:cNvSpPr txBox="1"/>
          <p:nvPr/>
        </p:nvSpPr>
        <p:spPr>
          <a:xfrm>
            <a:off x="4552395" y="2004180"/>
            <a:ext cx="1568672" cy="286003"/>
          </a:xfrm>
          <a:prstGeom prst="rect">
            <a:avLst/>
          </a:prstGeom>
        </p:spPr>
        <p:txBody>
          <a:bodyPr vert="horz" wrap="square" lIns="0" tIns="18505" rIns="0" bIns="0" rtlCol="0">
            <a:spAutoFit/>
          </a:bodyPr>
          <a:lstStyle/>
          <a:p>
            <a:pPr marL="14234">
              <a:spcBef>
                <a:spcPts val="146"/>
              </a:spcBef>
            </a:pPr>
            <a:r>
              <a:rPr sz="1569" spc="-101" dirty="0">
                <a:latin typeface="Noto Sans JP" panose="020B0200000000000000" pitchFamily="50" charset="-128"/>
                <a:ea typeface="Noto Sans JP" panose="020B0200000000000000" pitchFamily="50" charset="-128"/>
                <a:cs typeface="PMingLiU"/>
              </a:rPr>
              <a:t>理</a:t>
            </a:r>
            <a:r>
              <a:rPr sz="1625" spc="-163" dirty="0">
                <a:latin typeface="Noto Sans JP" panose="020B0200000000000000" pitchFamily="50" charset="-128"/>
                <a:ea typeface="Noto Sans JP" panose="020B0200000000000000" pitchFamily="50" charset="-128"/>
                <a:cs typeface="SimSun"/>
              </a:rPr>
              <a:t>論年収</a:t>
            </a:r>
            <a:r>
              <a:rPr sz="1401" spc="106" dirty="0">
                <a:latin typeface="Noto Sans JP" panose="020B0200000000000000" pitchFamily="50" charset="-128"/>
                <a:ea typeface="Noto Sans JP" panose="020B0200000000000000" pitchFamily="50" charset="-128"/>
                <a:cs typeface="PMingLiU"/>
              </a:rPr>
              <a:t>の</a:t>
            </a:r>
            <a:r>
              <a:rPr sz="1401" spc="106" dirty="0">
                <a:solidFill>
                  <a:srgbClr val="FFFFFF"/>
                </a:solidFill>
                <a:latin typeface="Noto Sans JP" panose="020B0200000000000000" pitchFamily="50" charset="-128"/>
                <a:ea typeface="Noto Sans JP" panose="020B0200000000000000" pitchFamily="50" charset="-128"/>
                <a:cs typeface="PMingLiU"/>
              </a:rPr>
              <a:t> </a:t>
            </a:r>
            <a:r>
              <a:rPr sz="1737" b="1" spc="224" dirty="0">
                <a:solidFill>
                  <a:srgbClr val="4AACD9"/>
                </a:solidFill>
                <a:latin typeface="Noto Sans JP" panose="020B0200000000000000" pitchFamily="50" charset="-128"/>
                <a:ea typeface="Noto Sans JP" panose="020B0200000000000000" pitchFamily="50" charset="-128"/>
                <a:cs typeface="Yu Gothic"/>
              </a:rPr>
              <a:t>30%</a:t>
            </a:r>
            <a:endParaRPr sz="1737" dirty="0">
              <a:solidFill>
                <a:srgbClr val="4AACD9"/>
              </a:solidFill>
              <a:latin typeface="Noto Sans JP" panose="020B0200000000000000" pitchFamily="50" charset="-128"/>
              <a:ea typeface="Noto Sans JP" panose="020B0200000000000000" pitchFamily="50" charset="-128"/>
              <a:cs typeface="Yu Gothic"/>
            </a:endParaRPr>
          </a:p>
        </p:txBody>
      </p:sp>
      <p:pic>
        <p:nvPicPr>
          <p:cNvPr id="31" name="object 31"/>
          <p:cNvPicPr/>
          <p:nvPr/>
        </p:nvPicPr>
        <p:blipFill>
          <a:blip r:embed="rId5" cstate="print"/>
          <a:stretch>
            <a:fillRect/>
          </a:stretch>
        </p:blipFill>
        <p:spPr>
          <a:xfrm>
            <a:off x="4566631" y="2468011"/>
            <a:ext cx="2884909" cy="1845218"/>
          </a:xfrm>
          <a:prstGeom prst="rect">
            <a:avLst/>
          </a:prstGeom>
        </p:spPr>
      </p:pic>
      <p:sp>
        <p:nvSpPr>
          <p:cNvPr id="32" name="object 32"/>
          <p:cNvSpPr/>
          <p:nvPr/>
        </p:nvSpPr>
        <p:spPr>
          <a:xfrm>
            <a:off x="8032269" y="1194155"/>
            <a:ext cx="3353712" cy="4346588"/>
          </a:xfrm>
          <a:custGeom>
            <a:avLst/>
            <a:gdLst/>
            <a:ahLst/>
            <a:cxnLst/>
            <a:rect l="l" t="t" r="r" b="b"/>
            <a:pathLst>
              <a:path w="2992120" h="3877945">
                <a:moveTo>
                  <a:pt x="2929234" y="3877508"/>
                </a:moveTo>
                <a:lnTo>
                  <a:pt x="46848" y="3877508"/>
                </a:lnTo>
                <a:lnTo>
                  <a:pt x="43587" y="3877080"/>
                </a:lnTo>
                <a:lnTo>
                  <a:pt x="12358" y="3854823"/>
                </a:lnTo>
                <a:lnTo>
                  <a:pt x="0" y="3815044"/>
                </a:lnTo>
                <a:lnTo>
                  <a:pt x="0" y="3810655"/>
                </a:lnTo>
                <a:lnTo>
                  <a:pt x="0" y="62463"/>
                </a:lnTo>
                <a:lnTo>
                  <a:pt x="12358" y="22684"/>
                </a:lnTo>
                <a:lnTo>
                  <a:pt x="43587" y="428"/>
                </a:lnTo>
                <a:lnTo>
                  <a:pt x="46848" y="0"/>
                </a:lnTo>
                <a:lnTo>
                  <a:pt x="2929234" y="0"/>
                </a:lnTo>
                <a:lnTo>
                  <a:pt x="2965635" y="13705"/>
                </a:lnTo>
                <a:lnTo>
                  <a:pt x="2988287" y="45325"/>
                </a:lnTo>
                <a:lnTo>
                  <a:pt x="2991698" y="62463"/>
                </a:lnTo>
                <a:lnTo>
                  <a:pt x="2991698" y="3815044"/>
                </a:lnTo>
                <a:lnTo>
                  <a:pt x="2977991" y="3851446"/>
                </a:lnTo>
                <a:lnTo>
                  <a:pt x="2946372" y="3874099"/>
                </a:lnTo>
                <a:lnTo>
                  <a:pt x="2933581" y="3877080"/>
                </a:lnTo>
                <a:lnTo>
                  <a:pt x="2929234" y="3877508"/>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3" name="object 33"/>
          <p:cNvSpPr/>
          <p:nvPr/>
        </p:nvSpPr>
        <p:spPr>
          <a:xfrm>
            <a:off x="8013536" y="1194428"/>
            <a:ext cx="69750" cy="4345876"/>
          </a:xfrm>
          <a:custGeom>
            <a:avLst/>
            <a:gdLst/>
            <a:ahLst/>
            <a:cxnLst/>
            <a:rect l="l" t="t" r="r" b="b"/>
            <a:pathLst>
              <a:path w="62229" h="3877310">
                <a:moveTo>
                  <a:pt x="61808" y="3877021"/>
                </a:moveTo>
                <a:lnTo>
                  <a:pt x="24462" y="3862115"/>
                </a:lnTo>
                <a:lnTo>
                  <a:pt x="2862" y="3829788"/>
                </a:lnTo>
                <a:lnTo>
                  <a:pt x="0" y="3810411"/>
                </a:lnTo>
                <a:lnTo>
                  <a:pt x="0" y="66609"/>
                </a:lnTo>
                <a:lnTo>
                  <a:pt x="11256" y="29461"/>
                </a:lnTo>
                <a:lnTo>
                  <a:pt x="41269" y="4845"/>
                </a:lnTo>
                <a:lnTo>
                  <a:pt x="61808" y="0"/>
                </a:lnTo>
                <a:lnTo>
                  <a:pt x="58156" y="1452"/>
                </a:lnTo>
                <a:lnTo>
                  <a:pt x="49966" y="8237"/>
                </a:lnTo>
                <a:lnTo>
                  <a:pt x="34857" y="47232"/>
                </a:lnTo>
                <a:lnTo>
                  <a:pt x="33426" y="66609"/>
                </a:lnTo>
                <a:lnTo>
                  <a:pt x="33426" y="3810411"/>
                </a:lnTo>
                <a:lnTo>
                  <a:pt x="40082" y="3851414"/>
                </a:lnTo>
                <a:lnTo>
                  <a:pt x="58156" y="3875568"/>
                </a:lnTo>
                <a:lnTo>
                  <a:pt x="61808" y="387702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6" name="object 36"/>
          <p:cNvPicPr/>
          <p:nvPr/>
        </p:nvPicPr>
        <p:blipFill>
          <a:blip r:embed="rId6" cstate="print">
            <a:duotone>
              <a:prstClr val="black"/>
              <a:schemeClr val="accent1">
                <a:tint val="45000"/>
                <a:satMod val="400000"/>
              </a:schemeClr>
            </a:duotone>
          </a:blip>
          <a:stretch>
            <a:fillRect/>
          </a:stretch>
        </p:blipFill>
        <p:spPr>
          <a:xfrm>
            <a:off x="8388200" y="1493886"/>
            <a:ext cx="224797" cy="299731"/>
          </a:xfrm>
          <a:prstGeom prst="rect">
            <a:avLst/>
          </a:prstGeom>
        </p:spPr>
      </p:pic>
      <p:sp>
        <p:nvSpPr>
          <p:cNvPr id="37" name="object 37"/>
          <p:cNvSpPr txBox="1"/>
          <p:nvPr/>
        </p:nvSpPr>
        <p:spPr>
          <a:xfrm>
            <a:off x="4664794" y="4570680"/>
            <a:ext cx="1956568" cy="454732"/>
          </a:xfrm>
          <a:prstGeom prst="rect">
            <a:avLst/>
          </a:prstGeom>
        </p:spPr>
        <p:txBody>
          <a:bodyPr vert="horz" wrap="square" lIns="0" tIns="23487" rIns="0" bIns="0" rtlCol="0">
            <a:spAutoFit/>
          </a:bodyPr>
          <a:lstStyle/>
          <a:p>
            <a:pPr marL="14234">
              <a:spcBef>
                <a:spcPts val="185"/>
              </a:spcBef>
            </a:pPr>
            <a:r>
              <a:rPr sz="1121" spc="-90" dirty="0">
                <a:latin typeface="Noto Sans JP" panose="020B0200000000000000" pitchFamily="50" charset="-128"/>
                <a:ea typeface="Noto Sans JP" panose="020B0200000000000000" pitchFamily="50" charset="-128"/>
                <a:cs typeface="SimSun"/>
              </a:rPr>
              <a:t>例</a:t>
            </a:r>
            <a:r>
              <a:rPr sz="953" spc="73" dirty="0">
                <a:latin typeface="Noto Sans JP" panose="020B0200000000000000" pitchFamily="50" charset="-128"/>
                <a:ea typeface="Noto Sans JP" panose="020B0200000000000000" pitchFamily="50" charset="-128"/>
                <a:cs typeface="PMingLiU"/>
              </a:rPr>
              <a:t>：</a:t>
            </a:r>
            <a:r>
              <a:rPr sz="1121" spc="-90" dirty="0">
                <a:latin typeface="Noto Sans JP" panose="020B0200000000000000" pitchFamily="50" charset="-128"/>
                <a:ea typeface="Noto Sans JP" panose="020B0200000000000000" pitchFamily="50" charset="-128"/>
                <a:cs typeface="PMingLiU"/>
              </a:rPr>
              <a:t>理</a:t>
            </a:r>
            <a:r>
              <a:rPr sz="1177" spc="-163" dirty="0">
                <a:latin typeface="Noto Sans JP" panose="020B0200000000000000" pitchFamily="50" charset="-128"/>
                <a:ea typeface="Noto Sans JP" panose="020B0200000000000000" pitchFamily="50" charset="-128"/>
                <a:cs typeface="SimSun"/>
              </a:rPr>
              <a:t>論</a:t>
            </a:r>
            <a:r>
              <a:rPr sz="1121" spc="-90" dirty="0">
                <a:latin typeface="Noto Sans JP" panose="020B0200000000000000" pitchFamily="50" charset="-128"/>
                <a:ea typeface="Noto Sans JP" panose="020B0200000000000000" pitchFamily="50" charset="-128"/>
                <a:cs typeface="SimSun"/>
              </a:rPr>
              <a:t>年収</a:t>
            </a:r>
            <a:r>
              <a:rPr sz="1009" b="1" spc="140" dirty="0">
                <a:latin typeface="Noto Sans JP" panose="020B0200000000000000" pitchFamily="50" charset="-128"/>
                <a:ea typeface="Noto Sans JP" panose="020B0200000000000000" pitchFamily="50" charset="-128"/>
                <a:cs typeface="Yu Gothic"/>
              </a:rPr>
              <a:t>600</a:t>
            </a:r>
            <a:r>
              <a:rPr sz="1065" spc="-50" dirty="0">
                <a:latin typeface="Noto Sans JP" panose="020B0200000000000000" pitchFamily="50" charset="-128"/>
                <a:ea typeface="Noto Sans JP" panose="020B0200000000000000" pitchFamily="50" charset="-128"/>
                <a:cs typeface="PMingLiU"/>
              </a:rPr>
              <a:t>万円</a:t>
            </a:r>
            <a:r>
              <a:rPr sz="953" spc="67" dirty="0">
                <a:latin typeface="Noto Sans JP" panose="020B0200000000000000" pitchFamily="50" charset="-128"/>
                <a:ea typeface="Noto Sans JP" panose="020B0200000000000000" pitchFamily="50" charset="-128"/>
                <a:cs typeface="PMingLiU"/>
              </a:rPr>
              <a:t>の</a:t>
            </a:r>
            <a:r>
              <a:rPr sz="1121" spc="-73" dirty="0">
                <a:latin typeface="Noto Sans JP" panose="020B0200000000000000" pitchFamily="50" charset="-128"/>
                <a:ea typeface="Noto Sans JP" panose="020B0200000000000000" pitchFamily="50" charset="-128"/>
                <a:cs typeface="SimSun"/>
              </a:rPr>
              <a:t>場合</a:t>
            </a:r>
            <a:endParaRPr sz="1121" dirty="0">
              <a:latin typeface="Noto Sans JP" panose="020B0200000000000000" pitchFamily="50" charset="-128"/>
              <a:ea typeface="Noto Sans JP" panose="020B0200000000000000" pitchFamily="50" charset="-128"/>
              <a:cs typeface="SimSun"/>
            </a:endParaRPr>
          </a:p>
          <a:p>
            <a:pPr marL="14234">
              <a:spcBef>
                <a:spcPts val="151"/>
              </a:spcBef>
            </a:pPr>
            <a:r>
              <a:rPr sz="1401" spc="-84" dirty="0">
                <a:latin typeface="Noto Sans JP" panose="020B0200000000000000" pitchFamily="50" charset="-128"/>
                <a:ea typeface="Noto Sans JP" panose="020B0200000000000000" pitchFamily="50" charset="-128"/>
                <a:cs typeface="PMingLiU"/>
              </a:rPr>
              <a:t>紹</a:t>
            </a:r>
            <a:r>
              <a:rPr sz="1457" spc="-163" dirty="0">
                <a:latin typeface="Noto Sans JP" panose="020B0200000000000000" pitchFamily="50" charset="-128"/>
                <a:ea typeface="Noto Sans JP" panose="020B0200000000000000" pitchFamily="50" charset="-128"/>
                <a:cs typeface="SimSun"/>
              </a:rPr>
              <a:t>介料 </a:t>
            </a:r>
            <a:r>
              <a:rPr sz="1289" b="1" spc="174" dirty="0">
                <a:latin typeface="Noto Sans JP" panose="020B0200000000000000" pitchFamily="50" charset="-128"/>
                <a:ea typeface="Noto Sans JP" panose="020B0200000000000000" pitchFamily="50" charset="-128"/>
                <a:cs typeface="Yu Gothic"/>
              </a:rPr>
              <a:t>180</a:t>
            </a:r>
            <a:r>
              <a:rPr sz="1345" spc="-34" dirty="0">
                <a:latin typeface="Noto Sans JP" panose="020B0200000000000000" pitchFamily="50" charset="-128"/>
                <a:ea typeface="Noto Sans JP" panose="020B0200000000000000" pitchFamily="50" charset="-128"/>
                <a:cs typeface="PMingLiU"/>
              </a:rPr>
              <a:t>万</a:t>
            </a:r>
            <a:r>
              <a:rPr sz="1401" spc="-84" dirty="0">
                <a:latin typeface="Noto Sans JP" panose="020B0200000000000000" pitchFamily="50" charset="-128"/>
                <a:ea typeface="Noto Sans JP" panose="020B0200000000000000" pitchFamily="50" charset="-128"/>
                <a:cs typeface="PMingLiU"/>
              </a:rPr>
              <a:t>円</a:t>
            </a:r>
            <a:r>
              <a:rPr sz="1289" dirty="0">
                <a:latin typeface="Noto Sans JP" panose="020B0200000000000000" pitchFamily="50" charset="-128"/>
                <a:ea typeface="Noto Sans JP" panose="020B0200000000000000" pitchFamily="50" charset="-128"/>
                <a:cs typeface="PMingLiU"/>
              </a:rPr>
              <a:t>（</a:t>
            </a:r>
            <a:r>
              <a:rPr sz="1457" spc="-140" dirty="0">
                <a:latin typeface="Noto Sans JP" panose="020B0200000000000000" pitchFamily="50" charset="-128"/>
                <a:ea typeface="Noto Sans JP" panose="020B0200000000000000" pitchFamily="50" charset="-128"/>
                <a:cs typeface="SimSun"/>
              </a:rPr>
              <a:t>税</a:t>
            </a:r>
            <a:r>
              <a:rPr sz="1401" spc="-90" dirty="0">
                <a:latin typeface="Noto Sans JP" panose="020B0200000000000000" pitchFamily="50" charset="-128"/>
                <a:ea typeface="Noto Sans JP" panose="020B0200000000000000" pitchFamily="50" charset="-128"/>
                <a:cs typeface="SimSun"/>
              </a:rPr>
              <a:t>別</a:t>
            </a:r>
            <a:r>
              <a:rPr sz="1289" spc="-56" dirty="0">
                <a:latin typeface="Noto Sans JP" panose="020B0200000000000000" pitchFamily="50" charset="-128"/>
                <a:ea typeface="Noto Sans JP" panose="020B0200000000000000" pitchFamily="50" charset="-128"/>
                <a:cs typeface="PMingLiU"/>
              </a:rPr>
              <a:t>）</a:t>
            </a:r>
            <a:endParaRPr sz="1289" dirty="0">
              <a:latin typeface="Noto Sans JP" panose="020B0200000000000000" pitchFamily="50" charset="-128"/>
              <a:ea typeface="Noto Sans JP" panose="020B0200000000000000" pitchFamily="50" charset="-128"/>
              <a:cs typeface="PMingLiU"/>
            </a:endParaRPr>
          </a:p>
        </p:txBody>
      </p:sp>
      <p:sp>
        <p:nvSpPr>
          <p:cNvPr id="38" name="object 38"/>
          <p:cNvSpPr txBox="1"/>
          <p:nvPr/>
        </p:nvSpPr>
        <p:spPr>
          <a:xfrm>
            <a:off x="8861027" y="1446063"/>
            <a:ext cx="1377926" cy="326935"/>
          </a:xfrm>
          <a:prstGeom prst="rect">
            <a:avLst/>
          </a:prstGeom>
        </p:spPr>
        <p:txBody>
          <a:bodyPr vert="horz" wrap="square" lIns="0" tIns="16369" rIns="0" bIns="0" rtlCol="0">
            <a:spAutoFit/>
          </a:bodyPr>
          <a:lstStyle/>
          <a:p>
            <a:pPr marL="14234">
              <a:spcBef>
                <a:spcPts val="128"/>
              </a:spcBef>
            </a:pPr>
            <a:r>
              <a:rPr sz="2017" b="1" spc="-269" dirty="0">
                <a:latin typeface="Noto Sans JP" panose="020B0200000000000000" pitchFamily="50" charset="-128"/>
                <a:ea typeface="Noto Sans JP" panose="020B0200000000000000" pitchFamily="50" charset="-128"/>
                <a:cs typeface="PMingLiU"/>
              </a:rPr>
              <a:t>返</a:t>
            </a:r>
            <a:r>
              <a:rPr sz="1961" b="1" spc="-207" dirty="0">
                <a:latin typeface="Noto Sans JP" panose="020B0200000000000000" pitchFamily="50" charset="-128"/>
                <a:ea typeface="Noto Sans JP" panose="020B0200000000000000" pitchFamily="50" charset="-128"/>
                <a:cs typeface="PMingLiU"/>
              </a:rPr>
              <a:t>金</a:t>
            </a:r>
            <a:r>
              <a:rPr sz="1905" b="1" spc="-163" dirty="0">
                <a:latin typeface="Noto Sans JP" panose="020B0200000000000000" pitchFamily="50" charset="-128"/>
                <a:ea typeface="Noto Sans JP" panose="020B0200000000000000" pitchFamily="50" charset="-128"/>
                <a:cs typeface="PMingLiU"/>
              </a:rPr>
              <a:t>保</a:t>
            </a:r>
            <a:r>
              <a:rPr sz="1961" b="1" spc="-202" dirty="0">
                <a:latin typeface="Noto Sans JP" panose="020B0200000000000000" pitchFamily="50" charset="-128"/>
                <a:ea typeface="Noto Sans JP" panose="020B0200000000000000" pitchFamily="50" charset="-128"/>
                <a:cs typeface="SimSun"/>
              </a:rPr>
              <a:t>証制</a:t>
            </a:r>
            <a:r>
              <a:rPr sz="2017" b="1" spc="-128" dirty="0">
                <a:latin typeface="Noto Sans JP" panose="020B0200000000000000" pitchFamily="50" charset="-128"/>
                <a:ea typeface="Noto Sans JP" panose="020B0200000000000000" pitchFamily="50" charset="-128"/>
                <a:cs typeface="SimSun"/>
              </a:rPr>
              <a:t>度</a:t>
            </a:r>
            <a:endParaRPr sz="2017" b="1" dirty="0">
              <a:latin typeface="Noto Sans JP" panose="020B0200000000000000" pitchFamily="50" charset="-128"/>
              <a:ea typeface="Noto Sans JP" panose="020B0200000000000000" pitchFamily="50" charset="-128"/>
              <a:cs typeface="SimSun"/>
            </a:endParaRPr>
          </a:p>
        </p:txBody>
      </p:sp>
      <p:sp>
        <p:nvSpPr>
          <p:cNvPr id="40" name="object 40"/>
          <p:cNvSpPr/>
          <p:nvPr/>
        </p:nvSpPr>
        <p:spPr>
          <a:xfrm>
            <a:off x="8275800" y="2018416"/>
            <a:ext cx="478288" cy="599996"/>
          </a:xfrm>
          <a:custGeom>
            <a:avLst/>
            <a:gdLst/>
            <a:ahLst/>
            <a:cxnLst/>
            <a:rect l="l" t="t" r="r" b="b"/>
            <a:pathLst>
              <a:path w="426720" h="535305">
                <a:moveTo>
                  <a:pt x="220074" y="534828"/>
                </a:moveTo>
                <a:lnTo>
                  <a:pt x="206116" y="534828"/>
                </a:lnTo>
                <a:lnTo>
                  <a:pt x="199154" y="534486"/>
                </a:lnTo>
                <a:lnTo>
                  <a:pt x="157915" y="527678"/>
                </a:lnTo>
                <a:lnTo>
                  <a:pt x="118797" y="512956"/>
                </a:lnTo>
                <a:lnTo>
                  <a:pt x="83304" y="490885"/>
                </a:lnTo>
                <a:lnTo>
                  <a:pt x="52798" y="462314"/>
                </a:lnTo>
                <a:lnTo>
                  <a:pt x="28451" y="428340"/>
                </a:lnTo>
                <a:lnTo>
                  <a:pt x="11201" y="390269"/>
                </a:lnTo>
                <a:lnTo>
                  <a:pt x="1710" y="349565"/>
                </a:lnTo>
                <a:lnTo>
                  <a:pt x="0" y="328712"/>
                </a:lnTo>
                <a:lnTo>
                  <a:pt x="0" y="321732"/>
                </a:lnTo>
                <a:lnTo>
                  <a:pt x="0" y="206116"/>
                </a:lnTo>
                <a:lnTo>
                  <a:pt x="5456" y="164677"/>
                </a:lnTo>
                <a:lnTo>
                  <a:pt x="18891" y="125099"/>
                </a:lnTo>
                <a:lnTo>
                  <a:pt x="39790" y="88903"/>
                </a:lnTo>
                <a:lnTo>
                  <a:pt x="67349" y="57478"/>
                </a:lnTo>
                <a:lnTo>
                  <a:pt x="100508" y="32035"/>
                </a:lnTo>
                <a:lnTo>
                  <a:pt x="137995" y="13549"/>
                </a:lnTo>
                <a:lnTo>
                  <a:pt x="178367" y="2732"/>
                </a:lnTo>
                <a:lnTo>
                  <a:pt x="206116" y="0"/>
                </a:lnTo>
                <a:lnTo>
                  <a:pt x="220074" y="0"/>
                </a:lnTo>
                <a:lnTo>
                  <a:pt x="261513" y="5456"/>
                </a:lnTo>
                <a:lnTo>
                  <a:pt x="301091" y="18891"/>
                </a:lnTo>
                <a:lnTo>
                  <a:pt x="337288" y="39790"/>
                </a:lnTo>
                <a:lnTo>
                  <a:pt x="368711" y="67348"/>
                </a:lnTo>
                <a:lnTo>
                  <a:pt x="394155" y="100508"/>
                </a:lnTo>
                <a:lnTo>
                  <a:pt x="412640" y="137995"/>
                </a:lnTo>
                <a:lnTo>
                  <a:pt x="423458" y="178367"/>
                </a:lnTo>
                <a:lnTo>
                  <a:pt x="426192" y="206116"/>
                </a:lnTo>
                <a:lnTo>
                  <a:pt x="426192" y="328712"/>
                </a:lnTo>
                <a:lnTo>
                  <a:pt x="420734" y="370150"/>
                </a:lnTo>
                <a:lnTo>
                  <a:pt x="407298" y="409728"/>
                </a:lnTo>
                <a:lnTo>
                  <a:pt x="386400" y="445925"/>
                </a:lnTo>
                <a:lnTo>
                  <a:pt x="358841" y="477348"/>
                </a:lnTo>
                <a:lnTo>
                  <a:pt x="325681" y="502792"/>
                </a:lnTo>
                <a:lnTo>
                  <a:pt x="288196" y="521278"/>
                </a:lnTo>
                <a:lnTo>
                  <a:pt x="247823" y="532095"/>
                </a:lnTo>
                <a:lnTo>
                  <a:pt x="227037" y="534486"/>
                </a:lnTo>
                <a:lnTo>
                  <a:pt x="220074" y="534828"/>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1" name="object 41"/>
          <p:cNvPicPr/>
          <p:nvPr/>
        </p:nvPicPr>
        <p:blipFill>
          <a:blip r:embed="rId7" cstate="print">
            <a:duotone>
              <a:prstClr val="black"/>
              <a:schemeClr val="accent1">
                <a:tint val="45000"/>
                <a:satMod val="400000"/>
              </a:schemeClr>
            </a:duotone>
          </a:blip>
          <a:stretch>
            <a:fillRect/>
          </a:stretch>
        </p:blipFill>
        <p:spPr>
          <a:xfrm>
            <a:off x="8341366" y="2149547"/>
            <a:ext cx="355930" cy="337197"/>
          </a:xfrm>
          <a:prstGeom prst="rect">
            <a:avLst/>
          </a:prstGeom>
        </p:spPr>
      </p:pic>
      <p:sp>
        <p:nvSpPr>
          <p:cNvPr id="42" name="object 42"/>
          <p:cNvSpPr/>
          <p:nvPr/>
        </p:nvSpPr>
        <p:spPr>
          <a:xfrm>
            <a:off x="8753496" y="2308780"/>
            <a:ext cx="721703" cy="19217"/>
          </a:xfrm>
          <a:custGeom>
            <a:avLst/>
            <a:gdLst/>
            <a:ahLst/>
            <a:cxnLst/>
            <a:rect l="l" t="t" r="r" b="b"/>
            <a:pathLst>
              <a:path w="643890" h="17144">
                <a:moveTo>
                  <a:pt x="643465" y="16713"/>
                </a:moveTo>
                <a:lnTo>
                  <a:pt x="0" y="16713"/>
                </a:lnTo>
                <a:lnTo>
                  <a:pt x="0" y="0"/>
                </a:lnTo>
                <a:lnTo>
                  <a:pt x="643465" y="0"/>
                </a:lnTo>
                <a:lnTo>
                  <a:pt x="643465" y="16713"/>
                </a:lnTo>
                <a:close/>
              </a:path>
            </a:pathLst>
          </a:custGeom>
          <a:solidFill>
            <a:srgbClr val="4AACD9">
              <a:alpha val="501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3" name="object 43"/>
          <p:cNvSpPr/>
          <p:nvPr/>
        </p:nvSpPr>
        <p:spPr>
          <a:xfrm>
            <a:off x="9474724" y="2018416"/>
            <a:ext cx="487541" cy="599996"/>
          </a:xfrm>
          <a:custGeom>
            <a:avLst/>
            <a:gdLst/>
            <a:ahLst/>
            <a:cxnLst/>
            <a:rect l="l" t="t" r="r" b="b"/>
            <a:pathLst>
              <a:path w="434975" h="535305">
                <a:moveTo>
                  <a:pt x="224391" y="534828"/>
                </a:moveTo>
                <a:lnTo>
                  <a:pt x="210157" y="534828"/>
                </a:lnTo>
                <a:lnTo>
                  <a:pt x="203059" y="534479"/>
                </a:lnTo>
                <a:lnTo>
                  <a:pt x="161011" y="527538"/>
                </a:lnTo>
                <a:lnTo>
                  <a:pt x="121127" y="512527"/>
                </a:lnTo>
                <a:lnTo>
                  <a:pt x="84937" y="490023"/>
                </a:lnTo>
                <a:lnTo>
                  <a:pt x="53833" y="460891"/>
                </a:lnTo>
                <a:lnTo>
                  <a:pt x="29009" y="426252"/>
                </a:lnTo>
                <a:lnTo>
                  <a:pt x="11421" y="387435"/>
                </a:lnTo>
                <a:lnTo>
                  <a:pt x="1743" y="345932"/>
                </a:lnTo>
                <a:lnTo>
                  <a:pt x="0" y="317554"/>
                </a:lnTo>
                <a:lnTo>
                  <a:pt x="0" y="210158"/>
                </a:lnTo>
                <a:lnTo>
                  <a:pt x="5563" y="167906"/>
                </a:lnTo>
                <a:lnTo>
                  <a:pt x="19261" y="127552"/>
                </a:lnTo>
                <a:lnTo>
                  <a:pt x="40570" y="90646"/>
                </a:lnTo>
                <a:lnTo>
                  <a:pt x="68669" y="58605"/>
                </a:lnTo>
                <a:lnTo>
                  <a:pt x="102478" y="32663"/>
                </a:lnTo>
                <a:lnTo>
                  <a:pt x="140700" y="13815"/>
                </a:lnTo>
                <a:lnTo>
                  <a:pt x="181865" y="2786"/>
                </a:lnTo>
                <a:lnTo>
                  <a:pt x="210157" y="0"/>
                </a:lnTo>
                <a:lnTo>
                  <a:pt x="224391" y="0"/>
                </a:lnTo>
                <a:lnTo>
                  <a:pt x="266641" y="5563"/>
                </a:lnTo>
                <a:lnTo>
                  <a:pt x="306994" y="19262"/>
                </a:lnTo>
                <a:lnTo>
                  <a:pt x="343900" y="40570"/>
                </a:lnTo>
                <a:lnTo>
                  <a:pt x="375941" y="68669"/>
                </a:lnTo>
                <a:lnTo>
                  <a:pt x="401882" y="102479"/>
                </a:lnTo>
                <a:lnTo>
                  <a:pt x="420732" y="140700"/>
                </a:lnTo>
                <a:lnTo>
                  <a:pt x="431761" y="181865"/>
                </a:lnTo>
                <a:lnTo>
                  <a:pt x="434548" y="210158"/>
                </a:lnTo>
                <a:lnTo>
                  <a:pt x="434548" y="324670"/>
                </a:lnTo>
                <a:lnTo>
                  <a:pt x="428984" y="366921"/>
                </a:lnTo>
                <a:lnTo>
                  <a:pt x="415285" y="407275"/>
                </a:lnTo>
                <a:lnTo>
                  <a:pt x="393975" y="444181"/>
                </a:lnTo>
                <a:lnTo>
                  <a:pt x="365876" y="476222"/>
                </a:lnTo>
                <a:lnTo>
                  <a:pt x="332067" y="502164"/>
                </a:lnTo>
                <a:lnTo>
                  <a:pt x="293845" y="521012"/>
                </a:lnTo>
                <a:lnTo>
                  <a:pt x="252683" y="532041"/>
                </a:lnTo>
                <a:lnTo>
                  <a:pt x="224391" y="534828"/>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4" name="object 44"/>
          <p:cNvPicPr/>
          <p:nvPr/>
        </p:nvPicPr>
        <p:blipFill>
          <a:blip r:embed="rId8" cstate="print">
            <a:duotone>
              <a:prstClr val="black"/>
              <a:schemeClr val="accent1">
                <a:tint val="45000"/>
                <a:satMod val="400000"/>
              </a:schemeClr>
            </a:duotone>
          </a:blip>
          <a:stretch>
            <a:fillRect/>
          </a:stretch>
        </p:blipFill>
        <p:spPr>
          <a:xfrm>
            <a:off x="9596490" y="2149547"/>
            <a:ext cx="243531" cy="337197"/>
          </a:xfrm>
          <a:prstGeom prst="rect">
            <a:avLst/>
          </a:prstGeom>
        </p:spPr>
      </p:pic>
      <p:sp>
        <p:nvSpPr>
          <p:cNvPr id="45" name="object 45"/>
          <p:cNvSpPr/>
          <p:nvPr/>
        </p:nvSpPr>
        <p:spPr>
          <a:xfrm>
            <a:off x="9961786" y="2308780"/>
            <a:ext cx="721703" cy="19217"/>
          </a:xfrm>
          <a:custGeom>
            <a:avLst/>
            <a:gdLst/>
            <a:ahLst/>
            <a:cxnLst/>
            <a:rect l="l" t="t" r="r" b="b"/>
            <a:pathLst>
              <a:path w="643890" h="17144">
                <a:moveTo>
                  <a:pt x="643465" y="16713"/>
                </a:moveTo>
                <a:lnTo>
                  <a:pt x="0" y="16713"/>
                </a:lnTo>
                <a:lnTo>
                  <a:pt x="0" y="0"/>
                </a:lnTo>
                <a:lnTo>
                  <a:pt x="643465" y="0"/>
                </a:lnTo>
                <a:lnTo>
                  <a:pt x="643465" y="16713"/>
                </a:lnTo>
                <a:close/>
              </a:path>
            </a:pathLst>
          </a:custGeom>
          <a:solidFill>
            <a:srgbClr val="4AACD9">
              <a:alpha val="501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6" name="object 46"/>
          <p:cNvSpPr/>
          <p:nvPr/>
        </p:nvSpPr>
        <p:spPr>
          <a:xfrm>
            <a:off x="10683014" y="2018416"/>
            <a:ext cx="478288" cy="599996"/>
          </a:xfrm>
          <a:custGeom>
            <a:avLst/>
            <a:gdLst/>
            <a:ahLst/>
            <a:cxnLst/>
            <a:rect l="l" t="t" r="r" b="b"/>
            <a:pathLst>
              <a:path w="426720" h="535305">
                <a:moveTo>
                  <a:pt x="220075" y="534828"/>
                </a:moveTo>
                <a:lnTo>
                  <a:pt x="206116" y="534828"/>
                </a:lnTo>
                <a:lnTo>
                  <a:pt x="199154" y="534486"/>
                </a:lnTo>
                <a:lnTo>
                  <a:pt x="157916" y="527678"/>
                </a:lnTo>
                <a:lnTo>
                  <a:pt x="118798" y="512956"/>
                </a:lnTo>
                <a:lnTo>
                  <a:pt x="83303" y="490885"/>
                </a:lnTo>
                <a:lnTo>
                  <a:pt x="52798" y="462314"/>
                </a:lnTo>
                <a:lnTo>
                  <a:pt x="28451" y="428340"/>
                </a:lnTo>
                <a:lnTo>
                  <a:pt x="11201" y="390269"/>
                </a:lnTo>
                <a:lnTo>
                  <a:pt x="1709" y="349565"/>
                </a:lnTo>
                <a:lnTo>
                  <a:pt x="0" y="328712"/>
                </a:lnTo>
                <a:lnTo>
                  <a:pt x="0" y="321732"/>
                </a:lnTo>
                <a:lnTo>
                  <a:pt x="0" y="206116"/>
                </a:lnTo>
                <a:lnTo>
                  <a:pt x="5455" y="164677"/>
                </a:lnTo>
                <a:lnTo>
                  <a:pt x="18891" y="125099"/>
                </a:lnTo>
                <a:lnTo>
                  <a:pt x="39790" y="88903"/>
                </a:lnTo>
                <a:lnTo>
                  <a:pt x="67350" y="57478"/>
                </a:lnTo>
                <a:lnTo>
                  <a:pt x="100507" y="32035"/>
                </a:lnTo>
                <a:lnTo>
                  <a:pt x="137994" y="13549"/>
                </a:lnTo>
                <a:lnTo>
                  <a:pt x="178368" y="2732"/>
                </a:lnTo>
                <a:lnTo>
                  <a:pt x="206116" y="0"/>
                </a:lnTo>
                <a:lnTo>
                  <a:pt x="220075" y="0"/>
                </a:lnTo>
                <a:lnTo>
                  <a:pt x="261513" y="5456"/>
                </a:lnTo>
                <a:lnTo>
                  <a:pt x="301091" y="18891"/>
                </a:lnTo>
                <a:lnTo>
                  <a:pt x="337287" y="39790"/>
                </a:lnTo>
                <a:lnTo>
                  <a:pt x="368710" y="67348"/>
                </a:lnTo>
                <a:lnTo>
                  <a:pt x="394155" y="100508"/>
                </a:lnTo>
                <a:lnTo>
                  <a:pt x="412641" y="137995"/>
                </a:lnTo>
                <a:lnTo>
                  <a:pt x="423458" y="178367"/>
                </a:lnTo>
                <a:lnTo>
                  <a:pt x="426191" y="206116"/>
                </a:lnTo>
                <a:lnTo>
                  <a:pt x="426191" y="328712"/>
                </a:lnTo>
                <a:lnTo>
                  <a:pt x="420735" y="370150"/>
                </a:lnTo>
                <a:lnTo>
                  <a:pt x="407299" y="409728"/>
                </a:lnTo>
                <a:lnTo>
                  <a:pt x="386399" y="445925"/>
                </a:lnTo>
                <a:lnTo>
                  <a:pt x="358842" y="477348"/>
                </a:lnTo>
                <a:lnTo>
                  <a:pt x="325681" y="502792"/>
                </a:lnTo>
                <a:lnTo>
                  <a:pt x="288196" y="521278"/>
                </a:lnTo>
                <a:lnTo>
                  <a:pt x="247823" y="532095"/>
                </a:lnTo>
                <a:lnTo>
                  <a:pt x="227037" y="534486"/>
                </a:lnTo>
                <a:lnTo>
                  <a:pt x="220075" y="534828"/>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7" name="object 47"/>
          <p:cNvPicPr/>
          <p:nvPr/>
        </p:nvPicPr>
        <p:blipFill>
          <a:blip r:embed="rId9" cstate="print">
            <a:duotone>
              <a:prstClr val="black"/>
              <a:schemeClr val="accent1">
                <a:tint val="45000"/>
                <a:satMod val="400000"/>
              </a:schemeClr>
            </a:duotone>
          </a:blip>
          <a:stretch>
            <a:fillRect/>
          </a:stretch>
        </p:blipFill>
        <p:spPr>
          <a:xfrm>
            <a:off x="10782024" y="2149547"/>
            <a:ext cx="318463" cy="337197"/>
          </a:xfrm>
          <a:prstGeom prst="rect">
            <a:avLst/>
          </a:prstGeom>
        </p:spPr>
      </p:pic>
      <p:pic>
        <p:nvPicPr>
          <p:cNvPr id="48" name="object 48"/>
          <p:cNvPicPr/>
          <p:nvPr/>
        </p:nvPicPr>
        <p:blipFill>
          <a:blip r:embed="rId10" cstate="print">
            <a:duotone>
              <a:prstClr val="black"/>
              <a:schemeClr val="accent1">
                <a:tint val="45000"/>
                <a:satMod val="400000"/>
              </a:schemeClr>
            </a:duotone>
          </a:blip>
          <a:stretch>
            <a:fillRect/>
          </a:stretch>
        </p:blipFill>
        <p:spPr>
          <a:xfrm>
            <a:off x="8425665" y="2889508"/>
            <a:ext cx="140498" cy="131131"/>
          </a:xfrm>
          <a:prstGeom prst="rect">
            <a:avLst/>
          </a:prstGeom>
        </p:spPr>
      </p:pic>
      <p:pic>
        <p:nvPicPr>
          <p:cNvPr id="49" name="object 49"/>
          <p:cNvPicPr/>
          <p:nvPr/>
        </p:nvPicPr>
        <p:blipFill>
          <a:blip r:embed="rId10" cstate="print">
            <a:duotone>
              <a:prstClr val="black"/>
              <a:schemeClr val="accent1">
                <a:tint val="45000"/>
                <a:satMod val="400000"/>
              </a:schemeClr>
            </a:duotone>
          </a:blip>
          <a:stretch>
            <a:fillRect/>
          </a:stretch>
        </p:blipFill>
        <p:spPr>
          <a:xfrm>
            <a:off x="8425665" y="3488970"/>
            <a:ext cx="140498" cy="131131"/>
          </a:xfrm>
          <a:prstGeom prst="rect">
            <a:avLst/>
          </a:prstGeom>
        </p:spPr>
      </p:pic>
      <p:pic>
        <p:nvPicPr>
          <p:cNvPr id="50" name="object 50"/>
          <p:cNvPicPr/>
          <p:nvPr/>
        </p:nvPicPr>
        <p:blipFill>
          <a:blip r:embed="rId10" cstate="print">
            <a:duotone>
              <a:prstClr val="black"/>
              <a:schemeClr val="accent1">
                <a:tint val="45000"/>
                <a:satMod val="400000"/>
              </a:schemeClr>
            </a:duotone>
          </a:blip>
          <a:stretch>
            <a:fillRect/>
          </a:stretch>
        </p:blipFill>
        <p:spPr>
          <a:xfrm>
            <a:off x="8425665" y="3863634"/>
            <a:ext cx="140498" cy="131131"/>
          </a:xfrm>
          <a:prstGeom prst="rect">
            <a:avLst/>
          </a:prstGeom>
        </p:spPr>
      </p:pic>
      <p:sp>
        <p:nvSpPr>
          <p:cNvPr id="51" name="object 51"/>
          <p:cNvSpPr txBox="1"/>
          <p:nvPr/>
        </p:nvSpPr>
        <p:spPr>
          <a:xfrm>
            <a:off x="8636229" y="2792846"/>
            <a:ext cx="2521690" cy="446736"/>
          </a:xfrm>
          <a:prstGeom prst="rect">
            <a:avLst/>
          </a:prstGeom>
        </p:spPr>
        <p:txBody>
          <a:bodyPr vert="horz" wrap="square" lIns="0" tIns="14235" rIns="0" bIns="0" rtlCol="0">
            <a:spAutoFit/>
          </a:bodyPr>
          <a:lstStyle/>
          <a:p>
            <a:pPr marL="14234" marR="5694">
              <a:lnSpc>
                <a:spcPct val="125299"/>
              </a:lnSpc>
              <a:spcBef>
                <a:spcPts val="112"/>
              </a:spcBef>
            </a:pPr>
            <a:r>
              <a:rPr sz="1177" spc="-11" dirty="0">
                <a:latin typeface="Noto Sans JP" panose="020B0200000000000000" pitchFamily="50" charset="-128"/>
                <a:ea typeface="Noto Sans JP" panose="020B0200000000000000" pitchFamily="50" charset="-128"/>
                <a:cs typeface="PMingLiU"/>
              </a:rPr>
              <a:t>万が一、入社後</a:t>
            </a:r>
            <a:r>
              <a:rPr sz="1177" spc="128" dirty="0">
                <a:latin typeface="Noto Sans JP" panose="020B0200000000000000" pitchFamily="50" charset="-128"/>
                <a:ea typeface="Noto Sans JP" panose="020B0200000000000000" pitchFamily="50" charset="-128"/>
                <a:cs typeface="Trebuchet MS"/>
              </a:rPr>
              <a:t>3</a:t>
            </a:r>
            <a:r>
              <a:rPr sz="1177" spc="-17" dirty="0">
                <a:latin typeface="Noto Sans JP" panose="020B0200000000000000" pitchFamily="50" charset="-128"/>
                <a:ea typeface="Noto Sans JP" panose="020B0200000000000000" pitchFamily="50" charset="-128"/>
                <a:cs typeface="PMingLiU"/>
              </a:rPr>
              <a:t>ヶ月以内に自己都合で退職された場合</a:t>
            </a:r>
            <a:endParaRPr sz="1177">
              <a:latin typeface="Noto Sans JP" panose="020B0200000000000000" pitchFamily="50" charset="-128"/>
              <a:ea typeface="Noto Sans JP" panose="020B0200000000000000" pitchFamily="50" charset="-128"/>
              <a:cs typeface="PMingLiU"/>
            </a:endParaRPr>
          </a:p>
        </p:txBody>
      </p:sp>
      <p:sp>
        <p:nvSpPr>
          <p:cNvPr id="52" name="object 52"/>
          <p:cNvSpPr txBox="1"/>
          <p:nvPr/>
        </p:nvSpPr>
        <p:spPr>
          <a:xfrm>
            <a:off x="8636229" y="3437268"/>
            <a:ext cx="2431299" cy="195514"/>
          </a:xfrm>
          <a:prstGeom prst="rect">
            <a:avLst/>
          </a:prstGeom>
        </p:spPr>
        <p:txBody>
          <a:bodyPr vert="horz" wrap="square" lIns="0" tIns="14235" rIns="0" bIns="0" rtlCol="0">
            <a:spAutoFit/>
          </a:bodyPr>
          <a:lstStyle/>
          <a:p>
            <a:pPr marL="14234">
              <a:spcBef>
                <a:spcPts val="112"/>
              </a:spcBef>
            </a:pPr>
            <a:r>
              <a:rPr sz="1177" spc="-11" dirty="0">
                <a:latin typeface="Noto Sans JP" panose="020B0200000000000000" pitchFamily="50" charset="-128"/>
                <a:ea typeface="Noto Sans JP" panose="020B0200000000000000" pitchFamily="50" charset="-128"/>
                <a:cs typeface="PMingLiU"/>
              </a:rPr>
              <a:t>規定に基づき手数料の</a:t>
            </a:r>
            <a:r>
              <a:rPr sz="1177" spc="-11" dirty="0">
                <a:solidFill>
                  <a:srgbClr val="FFFFFF"/>
                </a:solidFill>
                <a:latin typeface="Noto Sans JP" panose="020B0200000000000000" pitchFamily="50" charset="-128"/>
                <a:ea typeface="Noto Sans JP" panose="020B0200000000000000" pitchFamily="50" charset="-128"/>
                <a:cs typeface="PMingLiU"/>
              </a:rPr>
              <a:t> </a:t>
            </a:r>
            <a:r>
              <a:rPr sz="1177" b="1" spc="151" dirty="0">
                <a:solidFill>
                  <a:srgbClr val="4AACD9"/>
                </a:solidFill>
                <a:latin typeface="Noto Sans JP" panose="020B0200000000000000" pitchFamily="50" charset="-128"/>
                <a:ea typeface="Noto Sans JP" panose="020B0200000000000000" pitchFamily="50" charset="-128"/>
                <a:cs typeface="Yu Gothic"/>
              </a:rPr>
              <a:t>50%</a:t>
            </a:r>
            <a:r>
              <a:rPr sz="1177" b="1" spc="78" dirty="0">
                <a:solidFill>
                  <a:srgbClr val="4AACD9"/>
                </a:solidFill>
                <a:latin typeface="Noto Sans JP" panose="020B0200000000000000" pitchFamily="50" charset="-128"/>
                <a:ea typeface="Noto Sans JP" panose="020B0200000000000000" pitchFamily="50" charset="-128"/>
                <a:cs typeface="Yu Gothic"/>
              </a:rPr>
              <a:t> </a:t>
            </a:r>
            <a:r>
              <a:rPr sz="1177" spc="-22" dirty="0">
                <a:latin typeface="Noto Sans JP" panose="020B0200000000000000" pitchFamily="50" charset="-128"/>
                <a:ea typeface="Noto Sans JP" panose="020B0200000000000000" pitchFamily="50" charset="-128"/>
                <a:cs typeface="PMingLiU"/>
              </a:rPr>
              <a:t>を返金</a:t>
            </a:r>
            <a:endParaRPr sz="1177" dirty="0">
              <a:latin typeface="Noto Sans JP" panose="020B0200000000000000" pitchFamily="50" charset="-128"/>
              <a:ea typeface="Noto Sans JP" panose="020B0200000000000000" pitchFamily="50" charset="-128"/>
              <a:cs typeface="PMingLiU"/>
            </a:endParaRPr>
          </a:p>
        </p:txBody>
      </p:sp>
      <p:sp>
        <p:nvSpPr>
          <p:cNvPr id="53" name="object 53"/>
          <p:cNvSpPr txBox="1"/>
          <p:nvPr/>
        </p:nvSpPr>
        <p:spPr>
          <a:xfrm>
            <a:off x="8636229" y="3766972"/>
            <a:ext cx="2426317" cy="446736"/>
          </a:xfrm>
          <a:prstGeom prst="rect">
            <a:avLst/>
          </a:prstGeom>
        </p:spPr>
        <p:txBody>
          <a:bodyPr vert="horz" wrap="square" lIns="0" tIns="14235" rIns="0" bIns="0" rtlCol="0">
            <a:spAutoFit/>
          </a:bodyPr>
          <a:lstStyle/>
          <a:p>
            <a:pPr marL="14234" marR="5694">
              <a:lnSpc>
                <a:spcPct val="125299"/>
              </a:lnSpc>
              <a:spcBef>
                <a:spcPts val="112"/>
              </a:spcBef>
            </a:pPr>
            <a:r>
              <a:rPr sz="1177" spc="-34" dirty="0">
                <a:latin typeface="Noto Sans JP" panose="020B0200000000000000" pitchFamily="50" charset="-128"/>
                <a:ea typeface="Noto Sans JP" panose="020B0200000000000000" pitchFamily="50" charset="-128"/>
                <a:cs typeface="PMingLiU"/>
              </a:rPr>
              <a:t>サービス利用に伴う返金保証を実施</a:t>
            </a:r>
            <a:r>
              <a:rPr sz="1177" spc="-22" dirty="0">
                <a:latin typeface="Noto Sans JP" panose="020B0200000000000000" pitchFamily="50" charset="-128"/>
                <a:ea typeface="Noto Sans JP" panose="020B0200000000000000" pitchFamily="50" charset="-128"/>
                <a:cs typeface="PMingLiU"/>
              </a:rPr>
              <a:t>し、安心して利用できます</a:t>
            </a:r>
            <a:endParaRPr sz="1177">
              <a:latin typeface="Noto Sans JP" panose="020B0200000000000000" pitchFamily="50" charset="-128"/>
              <a:ea typeface="Noto Sans JP" panose="020B0200000000000000" pitchFamily="50" charset="-128"/>
              <a:cs typeface="PMingLiU"/>
            </a:endParaRPr>
          </a:p>
        </p:txBody>
      </p:sp>
      <p:sp>
        <p:nvSpPr>
          <p:cNvPr id="54" name="object 54"/>
          <p:cNvSpPr txBox="1"/>
          <p:nvPr/>
        </p:nvSpPr>
        <p:spPr>
          <a:xfrm>
            <a:off x="4927059" y="5980370"/>
            <a:ext cx="2126675" cy="200545"/>
          </a:xfrm>
          <a:prstGeom prst="rect">
            <a:avLst/>
          </a:prstGeom>
        </p:spPr>
        <p:txBody>
          <a:bodyPr vert="horz" wrap="square" lIns="0" tIns="19217" rIns="0" bIns="0" rtlCol="0">
            <a:spAutoFit/>
          </a:bodyPr>
          <a:lstStyle/>
          <a:p>
            <a:pPr marL="14234">
              <a:spcBef>
                <a:spcPts val="151"/>
              </a:spcBef>
            </a:pPr>
            <a:r>
              <a:rPr sz="1177" spc="-22" dirty="0">
                <a:latin typeface="Noto Sans JP" panose="020B0200000000000000" pitchFamily="50" charset="-128"/>
                <a:ea typeface="Noto Sans JP" panose="020B0200000000000000" pitchFamily="50" charset="-128"/>
                <a:cs typeface="PMingLiU"/>
              </a:rPr>
              <a:t>「安心して導入、確実に成長」</a:t>
            </a:r>
            <a:endParaRPr sz="1177">
              <a:latin typeface="Noto Sans JP" panose="020B0200000000000000" pitchFamily="50" charset="-128"/>
              <a:ea typeface="Noto Sans JP" panose="020B0200000000000000" pitchFamily="50" charset="-128"/>
              <a:cs typeface="PMingLiU"/>
            </a:endParaRPr>
          </a:p>
        </p:txBody>
      </p:sp>
      <p:sp>
        <p:nvSpPr>
          <p:cNvPr id="2" name="object 5">
            <a:extLst>
              <a:ext uri="{FF2B5EF4-FFF2-40B4-BE49-F238E27FC236}">
                <a16:creationId xmlns:a16="http://schemas.microsoft.com/office/drawing/2014/main" id="{A2765B7F-B497-BC3E-91B1-2992BBD3315E}"/>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 name="フローチャート: 結合子 3">
            <a:extLst>
              <a:ext uri="{FF2B5EF4-FFF2-40B4-BE49-F238E27FC236}">
                <a16:creationId xmlns:a16="http://schemas.microsoft.com/office/drawing/2014/main" id="{92078E58-DD6D-7033-56BF-D05B1FBE1AE2}"/>
              </a:ext>
            </a:extLst>
          </p:cNvPr>
          <p:cNvSpPr/>
          <p:nvPr/>
        </p:nvSpPr>
        <p:spPr>
          <a:xfrm>
            <a:off x="5623406" y="2998883"/>
            <a:ext cx="753100" cy="768089"/>
          </a:xfrm>
          <a:prstGeom prst="flowChartConnector">
            <a:avLst/>
          </a:prstGeom>
          <a:solidFill>
            <a:srgbClr val="996FF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object 28">
            <a:extLst>
              <a:ext uri="{FF2B5EF4-FFF2-40B4-BE49-F238E27FC236}">
                <a16:creationId xmlns:a16="http://schemas.microsoft.com/office/drawing/2014/main" id="{AB00E54D-D6A8-FEFB-8E50-8F7A19BC6B4C}"/>
              </a:ext>
            </a:extLst>
          </p:cNvPr>
          <p:cNvSpPr/>
          <p:nvPr/>
        </p:nvSpPr>
        <p:spPr>
          <a:xfrm>
            <a:off x="4848968" y="5802943"/>
            <a:ext cx="2204766"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6" name="object 29">
            <a:extLst>
              <a:ext uri="{FF2B5EF4-FFF2-40B4-BE49-F238E27FC236}">
                <a16:creationId xmlns:a16="http://schemas.microsoft.com/office/drawing/2014/main" id="{29FE9CD5-E429-5C64-237D-1927A5BF1351}"/>
              </a:ext>
            </a:extLst>
          </p:cNvPr>
          <p:cNvSpPr/>
          <p:nvPr/>
        </p:nvSpPr>
        <p:spPr>
          <a:xfrm>
            <a:off x="4830233" y="5802943"/>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8" name="図 7">
            <a:extLst>
              <a:ext uri="{FF2B5EF4-FFF2-40B4-BE49-F238E27FC236}">
                <a16:creationId xmlns:a16="http://schemas.microsoft.com/office/drawing/2014/main" id="{355BB496-E347-CF11-1AC8-76076DAD8D3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3" name="object 24">
            <a:extLst>
              <a:ext uri="{FF2B5EF4-FFF2-40B4-BE49-F238E27FC236}">
                <a16:creationId xmlns:a16="http://schemas.microsoft.com/office/drawing/2014/main" id="{205878EA-80CC-FB9A-98BC-37CB6EEC02E9}"/>
              </a:ext>
            </a:extLst>
          </p:cNvPr>
          <p:cNvSpPr/>
          <p:nvPr/>
        </p:nvSpPr>
        <p:spPr>
          <a:xfrm>
            <a:off x="908003" y="1450454"/>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0" name="object 24">
            <a:extLst>
              <a:ext uri="{FF2B5EF4-FFF2-40B4-BE49-F238E27FC236}">
                <a16:creationId xmlns:a16="http://schemas.microsoft.com/office/drawing/2014/main" id="{5311E1E7-66F8-DBFD-17F3-69059ACA2A65}"/>
              </a:ext>
            </a:extLst>
          </p:cNvPr>
          <p:cNvSpPr/>
          <p:nvPr/>
        </p:nvSpPr>
        <p:spPr>
          <a:xfrm>
            <a:off x="4617174" y="1462988"/>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9" name="object 24">
            <a:extLst>
              <a:ext uri="{FF2B5EF4-FFF2-40B4-BE49-F238E27FC236}">
                <a16:creationId xmlns:a16="http://schemas.microsoft.com/office/drawing/2014/main" id="{0EBB916B-9220-E0E5-C836-DD7A40C958BE}"/>
              </a:ext>
            </a:extLst>
          </p:cNvPr>
          <p:cNvSpPr/>
          <p:nvPr/>
        </p:nvSpPr>
        <p:spPr>
          <a:xfrm>
            <a:off x="8326717" y="1445203"/>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矢印: 五方向 14">
            <a:extLst>
              <a:ext uri="{FF2B5EF4-FFF2-40B4-BE49-F238E27FC236}">
                <a16:creationId xmlns:a16="http://schemas.microsoft.com/office/drawing/2014/main" id="{6DF23C1F-D83D-7CA1-F73B-282E6B1869AF}"/>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object 7"/>
          <p:cNvSpPr txBox="1">
            <a:spLocks noGrp="1"/>
          </p:cNvSpPr>
          <p:nvPr>
            <p:ph type="title"/>
          </p:nvPr>
        </p:nvSpPr>
        <p:spPr>
          <a:xfrm>
            <a:off x="599373" y="174378"/>
            <a:ext cx="4794026" cy="402891"/>
          </a:xfrm>
          <a:prstGeom prst="rect">
            <a:avLst/>
          </a:prstGeom>
        </p:spPr>
        <p:txBody>
          <a:bodyPr vert="horz" wrap="square" lIns="0" tIns="14947" rIns="0" bIns="0" rtlCol="0">
            <a:spAutoFit/>
          </a:bodyPr>
          <a:lstStyle/>
          <a:p>
            <a:pPr marL="14234">
              <a:spcBef>
                <a:spcPts val="118"/>
              </a:spcBef>
            </a:pPr>
            <a:r>
              <a:rPr sz="2800" b="1" spc="-50" dirty="0">
                <a:solidFill>
                  <a:schemeClr val="bg1"/>
                </a:solidFill>
                <a:latin typeface="Noto Sans JP" panose="020B0200000000000000" pitchFamily="50" charset="-128"/>
                <a:ea typeface="Noto Sans JP" panose="020B0200000000000000" pitchFamily="50" charset="-128"/>
              </a:rPr>
              <a:t>よくあるご</a:t>
            </a:r>
            <a:r>
              <a:rPr sz="2800" b="1" spc="-398" dirty="0">
                <a:solidFill>
                  <a:schemeClr val="bg1"/>
                </a:solidFill>
                <a:latin typeface="Noto Sans JP" panose="020B0200000000000000" pitchFamily="50" charset="-128"/>
                <a:ea typeface="Noto Sans JP" panose="020B0200000000000000" pitchFamily="50" charset="-128"/>
                <a:cs typeface="SimSun"/>
              </a:rPr>
              <a:t>質</a:t>
            </a:r>
            <a:r>
              <a:rPr sz="2800" b="1" spc="-235" dirty="0">
                <a:solidFill>
                  <a:schemeClr val="bg1"/>
                </a:solidFill>
                <a:latin typeface="Noto Sans JP" panose="020B0200000000000000" pitchFamily="50" charset="-128"/>
                <a:ea typeface="Noto Sans JP" panose="020B0200000000000000" pitchFamily="50" charset="-128"/>
              </a:rPr>
              <a:t>問</a:t>
            </a:r>
            <a:r>
              <a:rPr sz="2578" b="1" spc="50" dirty="0">
                <a:solidFill>
                  <a:schemeClr val="bg1"/>
                </a:solidFill>
                <a:latin typeface="Noto Sans JP" panose="020B0200000000000000" pitchFamily="50" charset="-128"/>
                <a:ea typeface="Noto Sans JP" panose="020B0200000000000000" pitchFamily="50" charset="-128"/>
              </a:rPr>
              <a:t>（</a:t>
            </a:r>
            <a:r>
              <a:rPr sz="2634" b="1" spc="50" dirty="0">
                <a:solidFill>
                  <a:schemeClr val="bg1"/>
                </a:solidFill>
                <a:latin typeface="Noto Sans JP" panose="020B0200000000000000" pitchFamily="50" charset="-128"/>
                <a:ea typeface="Noto Sans JP" panose="020B0200000000000000" pitchFamily="50" charset="-128"/>
                <a:cs typeface="Yu Gothic"/>
              </a:rPr>
              <a:t>FAQ</a:t>
            </a:r>
            <a:r>
              <a:rPr sz="2578" b="1" spc="50" dirty="0">
                <a:solidFill>
                  <a:schemeClr val="bg1"/>
                </a:solidFill>
                <a:latin typeface="Noto Sans JP" panose="020B0200000000000000" pitchFamily="50" charset="-128"/>
                <a:ea typeface="Noto Sans JP" panose="020B0200000000000000" pitchFamily="50" charset="-128"/>
              </a:rPr>
              <a:t>）</a:t>
            </a:r>
            <a:endParaRPr sz="2578" b="1" dirty="0">
              <a:solidFill>
                <a:schemeClr val="bg1"/>
              </a:solidFill>
              <a:latin typeface="Noto Sans JP" panose="020B0200000000000000" pitchFamily="50" charset="-128"/>
              <a:ea typeface="Noto Sans JP" panose="020B0200000000000000" pitchFamily="50" charset="-128"/>
              <a:cs typeface="Yu Gothic"/>
            </a:endParaRPr>
          </a:p>
        </p:txBody>
      </p:sp>
      <p:sp>
        <p:nvSpPr>
          <p:cNvPr id="9" name="object 9"/>
          <p:cNvSpPr/>
          <p:nvPr/>
        </p:nvSpPr>
        <p:spPr>
          <a:xfrm>
            <a:off x="618195" y="1034590"/>
            <a:ext cx="10772164" cy="1948894"/>
          </a:xfrm>
          <a:custGeom>
            <a:avLst/>
            <a:gdLst/>
            <a:ahLst/>
            <a:cxnLst/>
            <a:rect l="l" t="t" r="r" b="b"/>
            <a:pathLst>
              <a:path w="9610725" h="1905635">
                <a:moveTo>
                  <a:pt x="9547740" y="1905327"/>
                </a:moveTo>
                <a:lnTo>
                  <a:pt x="46847" y="1905327"/>
                </a:lnTo>
                <a:lnTo>
                  <a:pt x="43587" y="1904898"/>
                </a:lnTo>
                <a:lnTo>
                  <a:pt x="12357" y="1882642"/>
                </a:lnTo>
                <a:lnTo>
                  <a:pt x="0" y="1842863"/>
                </a:lnTo>
                <a:lnTo>
                  <a:pt x="0" y="1838473"/>
                </a:lnTo>
                <a:lnTo>
                  <a:pt x="0" y="62463"/>
                </a:lnTo>
                <a:lnTo>
                  <a:pt x="12357" y="22684"/>
                </a:lnTo>
                <a:lnTo>
                  <a:pt x="43587" y="428"/>
                </a:lnTo>
                <a:lnTo>
                  <a:pt x="46847" y="0"/>
                </a:lnTo>
                <a:lnTo>
                  <a:pt x="9547740" y="0"/>
                </a:lnTo>
                <a:lnTo>
                  <a:pt x="9584141" y="13705"/>
                </a:lnTo>
                <a:lnTo>
                  <a:pt x="9606793" y="45325"/>
                </a:lnTo>
                <a:lnTo>
                  <a:pt x="9610203" y="62463"/>
                </a:lnTo>
                <a:lnTo>
                  <a:pt x="9610203" y="1842863"/>
                </a:lnTo>
                <a:lnTo>
                  <a:pt x="9596497" y="1879265"/>
                </a:lnTo>
                <a:lnTo>
                  <a:pt x="9564878" y="1901917"/>
                </a:lnTo>
                <a:lnTo>
                  <a:pt x="9552087" y="1904898"/>
                </a:lnTo>
                <a:lnTo>
                  <a:pt x="9547740" y="1905327"/>
                </a:lnTo>
                <a:close/>
              </a:path>
            </a:pathLst>
          </a:custGeom>
          <a:solidFill>
            <a:schemeClr val="tx1">
              <a:alpha val="10198"/>
            </a:schemeClr>
          </a:solidFill>
        </p:spPr>
        <p:txBody>
          <a:bodyPr wrap="square" lIns="0" tIns="0" rIns="0" bIns="0" rtlCol="0"/>
          <a:lstStyle/>
          <a:p>
            <a:endParaRPr dirty="0">
              <a:latin typeface="Noto Sans JP" panose="020B0200000000000000" pitchFamily="50" charset="-128"/>
              <a:ea typeface="Noto Sans JP" panose="020B0200000000000000" pitchFamily="50" charset="-128"/>
            </a:endParaRPr>
          </a:p>
        </p:txBody>
      </p:sp>
      <p:sp>
        <p:nvSpPr>
          <p:cNvPr id="10" name="object 10"/>
          <p:cNvSpPr/>
          <p:nvPr/>
        </p:nvSpPr>
        <p:spPr>
          <a:xfrm>
            <a:off x="599461" y="1034840"/>
            <a:ext cx="69750" cy="1948245"/>
          </a:xfrm>
          <a:custGeom>
            <a:avLst/>
            <a:gdLst/>
            <a:ahLst/>
            <a:cxnLst/>
            <a:rect l="l" t="t" r="r" b="b"/>
            <a:pathLst>
              <a:path w="62229" h="1905000">
                <a:moveTo>
                  <a:pt x="61808" y="1904840"/>
                </a:moveTo>
                <a:lnTo>
                  <a:pt x="24462" y="1889934"/>
                </a:lnTo>
                <a:lnTo>
                  <a:pt x="2862" y="1857607"/>
                </a:lnTo>
                <a:lnTo>
                  <a:pt x="0" y="1838230"/>
                </a:lnTo>
                <a:lnTo>
                  <a:pt x="0" y="66609"/>
                </a:lnTo>
                <a:lnTo>
                  <a:pt x="11256" y="29461"/>
                </a:lnTo>
                <a:lnTo>
                  <a:pt x="41269" y="4845"/>
                </a:lnTo>
                <a:lnTo>
                  <a:pt x="61808" y="0"/>
                </a:lnTo>
                <a:lnTo>
                  <a:pt x="58156" y="1452"/>
                </a:lnTo>
                <a:lnTo>
                  <a:pt x="49966" y="8237"/>
                </a:lnTo>
                <a:lnTo>
                  <a:pt x="34858" y="47232"/>
                </a:lnTo>
                <a:lnTo>
                  <a:pt x="33426" y="66609"/>
                </a:lnTo>
                <a:lnTo>
                  <a:pt x="33426" y="1838230"/>
                </a:lnTo>
                <a:lnTo>
                  <a:pt x="40082" y="1879233"/>
                </a:lnTo>
                <a:lnTo>
                  <a:pt x="58156" y="1903387"/>
                </a:lnTo>
                <a:lnTo>
                  <a:pt x="61808" y="190484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3" name="object 13"/>
          <p:cNvPicPr/>
          <p:nvPr/>
        </p:nvPicPr>
        <p:blipFill>
          <a:blip r:embed="rId2" cstate="print">
            <a:duotone>
              <a:prstClr val="black"/>
              <a:schemeClr val="accent1">
                <a:tint val="45000"/>
                <a:satMod val="400000"/>
              </a:schemeClr>
            </a:duotone>
          </a:blip>
          <a:stretch>
            <a:fillRect/>
          </a:stretch>
        </p:blipFill>
        <p:spPr>
          <a:xfrm>
            <a:off x="951033" y="1337812"/>
            <a:ext cx="121766" cy="239299"/>
          </a:xfrm>
          <a:prstGeom prst="rect">
            <a:avLst/>
          </a:prstGeom>
        </p:spPr>
      </p:pic>
      <p:sp>
        <p:nvSpPr>
          <p:cNvPr id="14" name="object 14"/>
          <p:cNvSpPr txBox="1"/>
          <p:nvPr/>
        </p:nvSpPr>
        <p:spPr>
          <a:xfrm>
            <a:off x="1248589" y="1168536"/>
            <a:ext cx="4706381" cy="1545039"/>
          </a:xfrm>
          <a:prstGeom prst="rect">
            <a:avLst/>
          </a:prstGeom>
        </p:spPr>
        <p:txBody>
          <a:bodyPr vert="horz" wrap="square" lIns="0" tIns="17082" rIns="0" bIns="0" rtlCol="0">
            <a:spAutoFit/>
          </a:bodyPr>
          <a:lstStyle/>
          <a:p>
            <a:pPr marL="14234" marR="311728" algn="just">
              <a:lnSpc>
                <a:spcPct val="107900"/>
              </a:lnSpc>
              <a:spcBef>
                <a:spcPts val="134"/>
              </a:spcBef>
            </a:pPr>
            <a:r>
              <a:rPr sz="1457" b="1" spc="134" dirty="0">
                <a:latin typeface="Noto Sans JP" panose="020B0200000000000000" pitchFamily="50" charset="-128"/>
                <a:ea typeface="Noto Sans JP" panose="020B0200000000000000" pitchFamily="50" charset="-128"/>
                <a:cs typeface="Yu Gothic"/>
              </a:rPr>
              <a:t>Q. </a:t>
            </a:r>
            <a:r>
              <a:rPr sz="1569" spc="-112" dirty="0">
                <a:latin typeface="Noto Sans JP" panose="020B0200000000000000" pitchFamily="50" charset="-128"/>
                <a:ea typeface="Noto Sans JP" panose="020B0200000000000000" pitchFamily="50" charset="-128"/>
                <a:cs typeface="PMingLiU"/>
              </a:rPr>
              <a:t>どの</a:t>
            </a:r>
            <a:r>
              <a:rPr sz="1513" spc="-56" dirty="0">
                <a:latin typeface="Noto Sans JP" panose="020B0200000000000000" pitchFamily="50" charset="-128"/>
                <a:ea typeface="Noto Sans JP" panose="020B0200000000000000" pitchFamily="50" charset="-128"/>
                <a:cs typeface="PMingLiU"/>
              </a:rPr>
              <a:t>程</a:t>
            </a:r>
            <a:r>
              <a:rPr sz="1681" spc="-219" dirty="0">
                <a:latin typeface="Noto Sans JP" panose="020B0200000000000000" pitchFamily="50" charset="-128"/>
                <a:ea typeface="Noto Sans JP" panose="020B0200000000000000" pitchFamily="50" charset="-128"/>
                <a:cs typeface="SimSun"/>
              </a:rPr>
              <a:t>度</a:t>
            </a:r>
            <a:r>
              <a:rPr sz="1569" spc="-112" dirty="0">
                <a:latin typeface="Noto Sans JP" panose="020B0200000000000000" pitchFamily="50" charset="-128"/>
                <a:ea typeface="Noto Sans JP" panose="020B0200000000000000" pitchFamily="50" charset="-128"/>
                <a:cs typeface="PMingLiU"/>
              </a:rPr>
              <a:t>のスキルレベルの</a:t>
            </a:r>
            <a:r>
              <a:rPr sz="1625" spc="-163" dirty="0">
                <a:latin typeface="Noto Sans JP" panose="020B0200000000000000" pitchFamily="50" charset="-128"/>
                <a:ea typeface="Noto Sans JP" panose="020B0200000000000000" pitchFamily="50" charset="-128"/>
                <a:cs typeface="SimSun"/>
              </a:rPr>
              <a:t>人材</a:t>
            </a:r>
            <a:r>
              <a:rPr sz="1569" spc="-112" dirty="0">
                <a:latin typeface="Noto Sans JP" panose="020B0200000000000000" pitchFamily="50" charset="-128"/>
                <a:ea typeface="Noto Sans JP" panose="020B0200000000000000" pitchFamily="50" charset="-128"/>
                <a:cs typeface="PMingLiU"/>
              </a:rPr>
              <a:t>を</a:t>
            </a:r>
            <a:r>
              <a:rPr sz="1625" spc="-163" dirty="0">
                <a:latin typeface="Noto Sans JP" panose="020B0200000000000000" pitchFamily="50" charset="-128"/>
                <a:ea typeface="Noto Sans JP" panose="020B0200000000000000" pitchFamily="50" charset="-128"/>
                <a:cs typeface="SimSun"/>
              </a:rPr>
              <a:t>期待</a:t>
            </a:r>
            <a:r>
              <a:rPr sz="1569" spc="-101" dirty="0">
                <a:latin typeface="Noto Sans JP" panose="020B0200000000000000" pitchFamily="50" charset="-128"/>
                <a:ea typeface="Noto Sans JP" panose="020B0200000000000000" pitchFamily="50" charset="-128"/>
                <a:cs typeface="PMingLiU"/>
              </a:rPr>
              <a:t>できます</a:t>
            </a:r>
            <a:r>
              <a:rPr sz="1569" spc="-112" dirty="0">
                <a:latin typeface="Noto Sans JP" panose="020B0200000000000000" pitchFamily="50" charset="-128"/>
                <a:ea typeface="Noto Sans JP" panose="020B0200000000000000" pitchFamily="50" charset="-128"/>
                <a:cs typeface="PMingLiU"/>
              </a:rPr>
              <a:t>か</a:t>
            </a:r>
            <a:r>
              <a:rPr sz="1457" spc="-56" dirty="0">
                <a:latin typeface="Noto Sans JP" panose="020B0200000000000000" pitchFamily="50" charset="-128"/>
                <a:ea typeface="Noto Sans JP" panose="020B0200000000000000" pitchFamily="50" charset="-128"/>
                <a:cs typeface="PMingLiU"/>
              </a:rPr>
              <a:t>？</a:t>
            </a:r>
            <a:endParaRPr sz="1457" dirty="0">
              <a:latin typeface="Noto Sans JP" panose="020B0200000000000000" pitchFamily="50" charset="-128"/>
              <a:ea typeface="Noto Sans JP" panose="020B0200000000000000" pitchFamily="50" charset="-128"/>
              <a:cs typeface="PMingLiU"/>
            </a:endParaRPr>
          </a:p>
          <a:p>
            <a:pPr marL="54802" marR="5694" algn="just">
              <a:lnSpc>
                <a:spcPct val="125299"/>
              </a:lnSpc>
              <a:spcBef>
                <a:spcPts val="807"/>
              </a:spcBef>
            </a:pPr>
            <a:r>
              <a:rPr sz="1177" spc="-17" dirty="0" err="1">
                <a:latin typeface="Noto Sans JP" panose="020B0200000000000000" pitchFamily="50" charset="-128"/>
                <a:ea typeface="Noto Sans JP" panose="020B0200000000000000" pitchFamily="50" charset="-128"/>
                <a:cs typeface="PMingLiU"/>
              </a:rPr>
              <a:t>ご紹介する人材は全員、</a:t>
            </a:r>
            <a:r>
              <a:rPr sz="1177" spc="73" dirty="0" err="1">
                <a:latin typeface="Noto Sans JP" panose="020B0200000000000000" pitchFamily="50" charset="-128"/>
                <a:ea typeface="Noto Sans JP" panose="020B0200000000000000" pitchFamily="50" charset="-128"/>
                <a:cs typeface="Trebuchet MS"/>
              </a:rPr>
              <a:t>Python</a:t>
            </a:r>
            <a:r>
              <a:rPr sz="1177" spc="-17" dirty="0" err="1">
                <a:latin typeface="Noto Sans JP" panose="020B0200000000000000" pitchFamily="50" charset="-128"/>
                <a:ea typeface="Noto Sans JP" panose="020B0200000000000000" pitchFamily="50" charset="-128"/>
                <a:cs typeface="PMingLiU"/>
              </a:rPr>
              <a:t>や機械学習の基礎から、</a:t>
            </a:r>
            <a:r>
              <a:rPr lang="en-US" sz="1177" spc="106" dirty="0" err="1">
                <a:latin typeface="Noto Sans JP" panose="020B0200000000000000" pitchFamily="50" charset="-128"/>
                <a:ea typeface="Noto Sans JP" panose="020B0200000000000000" pitchFamily="50" charset="-128"/>
                <a:cs typeface="Trebuchet MS"/>
              </a:rPr>
              <a:t>MLOps</a:t>
            </a:r>
            <a:r>
              <a:rPr lang="en-US" sz="1177" spc="-56" dirty="0" err="1">
                <a:latin typeface="Noto Sans JP" panose="020B0200000000000000" pitchFamily="50" charset="-128"/>
                <a:ea typeface="Noto Sans JP" panose="020B0200000000000000" pitchFamily="50" charset="-128"/>
                <a:cs typeface="PMingLiU"/>
              </a:rPr>
              <a:t>、</a:t>
            </a:r>
            <a:r>
              <a:rPr sz="1177" spc="-17" dirty="0" err="1">
                <a:latin typeface="Noto Sans JP" panose="020B0200000000000000" pitchFamily="50" charset="-128"/>
                <a:ea typeface="Noto Sans JP" panose="020B0200000000000000" pitchFamily="50" charset="-128"/>
                <a:cs typeface="PMingLiU"/>
              </a:rPr>
              <a:t>クラウド環境での</a:t>
            </a:r>
            <a:r>
              <a:rPr sz="1177" spc="56" dirty="0" err="1">
                <a:latin typeface="Noto Sans JP" panose="020B0200000000000000" pitchFamily="50" charset="-128"/>
                <a:ea typeface="Noto Sans JP" panose="020B0200000000000000" pitchFamily="50" charset="-128"/>
                <a:cs typeface="Trebuchet MS"/>
              </a:rPr>
              <a:t>AI</a:t>
            </a:r>
            <a:r>
              <a:rPr sz="1177" spc="-22" dirty="0" err="1">
                <a:latin typeface="Noto Sans JP" panose="020B0200000000000000" pitchFamily="50" charset="-128"/>
                <a:ea typeface="Noto Sans JP" panose="020B0200000000000000" pitchFamily="50" charset="-128"/>
                <a:cs typeface="PMingLiU"/>
              </a:rPr>
              <a:t>実装といった応用までを網羅した「</a:t>
            </a:r>
            <a:r>
              <a:rPr sz="1177" spc="56" dirty="0" err="1">
                <a:latin typeface="Noto Sans JP" panose="020B0200000000000000" pitchFamily="50" charset="-128"/>
                <a:ea typeface="Noto Sans JP" panose="020B0200000000000000" pitchFamily="50" charset="-128"/>
                <a:cs typeface="Trebuchet MS"/>
              </a:rPr>
              <a:t>AI</a:t>
            </a:r>
            <a:r>
              <a:rPr sz="1177" spc="56" dirty="0">
                <a:latin typeface="Noto Sans JP" panose="020B0200000000000000" pitchFamily="50" charset="-128"/>
                <a:ea typeface="Noto Sans JP" panose="020B0200000000000000" pitchFamily="50" charset="-128"/>
                <a:cs typeface="Trebuchet MS"/>
              </a:rPr>
              <a:t> </a:t>
            </a:r>
            <a:r>
              <a:rPr sz="1177" spc="78" dirty="0">
                <a:latin typeface="Noto Sans JP" panose="020B0200000000000000" pitchFamily="50" charset="-128"/>
                <a:ea typeface="Noto Sans JP" panose="020B0200000000000000" pitchFamily="50" charset="-128"/>
                <a:cs typeface="Trebuchet MS"/>
              </a:rPr>
              <a:t>Labo</a:t>
            </a:r>
            <a:r>
              <a:rPr sz="1177" spc="-56" dirty="0">
                <a:latin typeface="Noto Sans JP" panose="020B0200000000000000" pitchFamily="50" charset="-128"/>
                <a:ea typeface="Noto Sans JP" panose="020B0200000000000000" pitchFamily="50" charset="-128"/>
                <a:cs typeface="PMingLiU"/>
              </a:rPr>
              <a:t>」</a:t>
            </a:r>
            <a:r>
              <a:rPr sz="1177" spc="-34" dirty="0">
                <a:latin typeface="Noto Sans JP" panose="020B0200000000000000" pitchFamily="50" charset="-128"/>
                <a:ea typeface="Noto Sans JP" panose="020B0200000000000000" pitchFamily="50" charset="-128"/>
                <a:cs typeface="PMingLiU"/>
              </a:rPr>
              <a:t>のカリキュラムを修了し、実技評価に合格しています。具体的なプロジェクト要件に応じて、最適なスキルセットを持つ人材をご提案</a:t>
            </a:r>
            <a:r>
              <a:rPr sz="1177" spc="-22" dirty="0">
                <a:latin typeface="Noto Sans JP" panose="020B0200000000000000" pitchFamily="50" charset="-128"/>
                <a:ea typeface="Noto Sans JP" panose="020B0200000000000000" pitchFamily="50" charset="-128"/>
                <a:cs typeface="PMingLiU"/>
              </a:rPr>
              <a:t>します。</a:t>
            </a:r>
            <a:endParaRPr sz="1177" dirty="0">
              <a:latin typeface="Noto Sans JP" panose="020B0200000000000000" pitchFamily="50" charset="-128"/>
              <a:ea typeface="Noto Sans JP" panose="020B0200000000000000" pitchFamily="50" charset="-128"/>
              <a:cs typeface="PMingLiU"/>
            </a:endParaRPr>
          </a:p>
        </p:txBody>
      </p:sp>
      <p:sp>
        <p:nvSpPr>
          <p:cNvPr id="16" name="object 16"/>
          <p:cNvSpPr/>
          <p:nvPr/>
        </p:nvSpPr>
        <p:spPr>
          <a:xfrm>
            <a:off x="6013352" y="1221930"/>
            <a:ext cx="543768" cy="1761553"/>
          </a:xfrm>
          <a:custGeom>
            <a:avLst/>
            <a:gdLst/>
            <a:ahLst/>
            <a:cxnLst/>
            <a:rect l="l" t="t" r="r" b="b"/>
            <a:pathLst>
              <a:path w="485139" h="1571625">
                <a:moveTo>
                  <a:pt x="16713" y="0"/>
                </a:moveTo>
                <a:lnTo>
                  <a:pt x="0" y="0"/>
                </a:lnTo>
                <a:lnTo>
                  <a:pt x="0" y="1571053"/>
                </a:lnTo>
                <a:lnTo>
                  <a:pt x="16713" y="1571053"/>
                </a:lnTo>
                <a:lnTo>
                  <a:pt x="16713" y="0"/>
                </a:lnTo>
                <a:close/>
              </a:path>
              <a:path w="485139" h="1571625">
                <a:moveTo>
                  <a:pt x="484682" y="167132"/>
                </a:moveTo>
                <a:lnTo>
                  <a:pt x="477520" y="118694"/>
                </a:lnTo>
                <a:lnTo>
                  <a:pt x="456539" y="74256"/>
                </a:lnTo>
                <a:lnTo>
                  <a:pt x="423519" y="37871"/>
                </a:lnTo>
                <a:lnTo>
                  <a:pt x="381508" y="12725"/>
                </a:lnTo>
                <a:lnTo>
                  <a:pt x="334010" y="787"/>
                </a:lnTo>
                <a:lnTo>
                  <a:pt x="317550" y="0"/>
                </a:lnTo>
                <a:lnTo>
                  <a:pt x="301078" y="787"/>
                </a:lnTo>
                <a:lnTo>
                  <a:pt x="253593" y="12725"/>
                </a:lnTo>
                <a:lnTo>
                  <a:pt x="211569" y="37871"/>
                </a:lnTo>
                <a:lnTo>
                  <a:pt x="178549" y="74256"/>
                </a:lnTo>
                <a:lnTo>
                  <a:pt x="157568" y="118694"/>
                </a:lnTo>
                <a:lnTo>
                  <a:pt x="150418" y="167132"/>
                </a:lnTo>
                <a:lnTo>
                  <a:pt x="151206" y="183591"/>
                </a:lnTo>
                <a:lnTo>
                  <a:pt x="163131" y="231089"/>
                </a:lnTo>
                <a:lnTo>
                  <a:pt x="188290" y="273113"/>
                </a:lnTo>
                <a:lnTo>
                  <a:pt x="224675" y="306120"/>
                </a:lnTo>
                <a:lnTo>
                  <a:pt x="269100" y="327113"/>
                </a:lnTo>
                <a:lnTo>
                  <a:pt x="317550" y="334264"/>
                </a:lnTo>
                <a:lnTo>
                  <a:pt x="334010" y="333476"/>
                </a:lnTo>
                <a:lnTo>
                  <a:pt x="381508" y="321538"/>
                </a:lnTo>
                <a:lnTo>
                  <a:pt x="423519" y="296392"/>
                </a:lnTo>
                <a:lnTo>
                  <a:pt x="456539" y="260007"/>
                </a:lnTo>
                <a:lnTo>
                  <a:pt x="477520" y="215582"/>
                </a:lnTo>
                <a:lnTo>
                  <a:pt x="484682" y="167132"/>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7" name="object 17"/>
          <p:cNvSpPr/>
          <p:nvPr/>
        </p:nvSpPr>
        <p:spPr>
          <a:xfrm>
            <a:off x="6181950" y="1221921"/>
            <a:ext cx="375086" cy="375086"/>
          </a:xfrm>
          <a:custGeom>
            <a:avLst/>
            <a:gdLst/>
            <a:ahLst/>
            <a:cxnLst/>
            <a:rect l="l" t="t" r="r" b="b"/>
            <a:pathLst>
              <a:path w="334645" h="334644">
                <a:moveTo>
                  <a:pt x="167133" y="334268"/>
                </a:moveTo>
                <a:lnTo>
                  <a:pt x="118688" y="327111"/>
                </a:lnTo>
                <a:lnTo>
                  <a:pt x="74230" y="306104"/>
                </a:lnTo>
                <a:lnTo>
                  <a:pt x="37871" y="273111"/>
                </a:lnTo>
                <a:lnTo>
                  <a:pt x="12721" y="231093"/>
                </a:lnTo>
                <a:lnTo>
                  <a:pt x="794" y="183598"/>
                </a:lnTo>
                <a:lnTo>
                  <a:pt x="0" y="167134"/>
                </a:lnTo>
                <a:lnTo>
                  <a:pt x="711" y="152389"/>
                </a:lnTo>
                <a:lnTo>
                  <a:pt x="12721" y="103174"/>
                </a:lnTo>
                <a:lnTo>
                  <a:pt x="37871" y="61156"/>
                </a:lnTo>
                <a:lnTo>
                  <a:pt x="74261" y="28141"/>
                </a:lnTo>
                <a:lnTo>
                  <a:pt x="118688" y="7156"/>
                </a:lnTo>
                <a:lnTo>
                  <a:pt x="167133" y="0"/>
                </a:lnTo>
                <a:lnTo>
                  <a:pt x="183598" y="795"/>
                </a:lnTo>
                <a:lnTo>
                  <a:pt x="199746" y="3180"/>
                </a:lnTo>
                <a:lnTo>
                  <a:pt x="215577" y="7156"/>
                </a:lnTo>
                <a:lnTo>
                  <a:pt x="231092" y="12722"/>
                </a:lnTo>
                <a:lnTo>
                  <a:pt x="239549" y="16713"/>
                </a:lnTo>
                <a:lnTo>
                  <a:pt x="167134" y="16713"/>
                </a:lnTo>
                <a:lnTo>
                  <a:pt x="159744" y="16894"/>
                </a:lnTo>
                <a:lnTo>
                  <a:pt x="116466" y="25502"/>
                </a:lnTo>
                <a:lnTo>
                  <a:pt x="77520" y="46319"/>
                </a:lnTo>
                <a:lnTo>
                  <a:pt x="46319" y="77520"/>
                </a:lnTo>
                <a:lnTo>
                  <a:pt x="25502" y="116466"/>
                </a:lnTo>
                <a:lnTo>
                  <a:pt x="16893" y="159744"/>
                </a:lnTo>
                <a:lnTo>
                  <a:pt x="16713" y="167134"/>
                </a:lnTo>
                <a:lnTo>
                  <a:pt x="16893" y="174523"/>
                </a:lnTo>
                <a:lnTo>
                  <a:pt x="25502" y="217800"/>
                </a:lnTo>
                <a:lnTo>
                  <a:pt x="46319" y="256746"/>
                </a:lnTo>
                <a:lnTo>
                  <a:pt x="77520" y="287948"/>
                </a:lnTo>
                <a:lnTo>
                  <a:pt x="116466" y="308765"/>
                </a:lnTo>
                <a:lnTo>
                  <a:pt x="159744" y="317373"/>
                </a:lnTo>
                <a:lnTo>
                  <a:pt x="167134" y="317554"/>
                </a:lnTo>
                <a:lnTo>
                  <a:pt x="239549" y="317554"/>
                </a:lnTo>
                <a:lnTo>
                  <a:pt x="231092" y="321545"/>
                </a:lnTo>
                <a:lnTo>
                  <a:pt x="215577" y="327111"/>
                </a:lnTo>
                <a:lnTo>
                  <a:pt x="199746" y="331087"/>
                </a:lnTo>
                <a:lnTo>
                  <a:pt x="183598" y="333472"/>
                </a:lnTo>
                <a:lnTo>
                  <a:pt x="167133" y="334268"/>
                </a:lnTo>
                <a:close/>
              </a:path>
              <a:path w="334645" h="334644">
                <a:moveTo>
                  <a:pt x="239549" y="317554"/>
                </a:moveTo>
                <a:lnTo>
                  <a:pt x="167134" y="317554"/>
                </a:lnTo>
                <a:lnTo>
                  <a:pt x="174523" y="317373"/>
                </a:lnTo>
                <a:lnTo>
                  <a:pt x="181877" y="316831"/>
                </a:lnTo>
                <a:lnTo>
                  <a:pt x="224697" y="306104"/>
                </a:lnTo>
                <a:lnTo>
                  <a:pt x="262560" y="283411"/>
                </a:lnTo>
                <a:lnTo>
                  <a:pt x="292203" y="250702"/>
                </a:lnTo>
                <a:lnTo>
                  <a:pt x="311078" y="210799"/>
                </a:lnTo>
                <a:lnTo>
                  <a:pt x="317554" y="167134"/>
                </a:lnTo>
                <a:lnTo>
                  <a:pt x="317374" y="159744"/>
                </a:lnTo>
                <a:lnTo>
                  <a:pt x="308765" y="116466"/>
                </a:lnTo>
                <a:lnTo>
                  <a:pt x="287947" y="77520"/>
                </a:lnTo>
                <a:lnTo>
                  <a:pt x="256747" y="46319"/>
                </a:lnTo>
                <a:lnTo>
                  <a:pt x="217800" y="25502"/>
                </a:lnTo>
                <a:lnTo>
                  <a:pt x="174523" y="16894"/>
                </a:lnTo>
                <a:lnTo>
                  <a:pt x="167134" y="16713"/>
                </a:lnTo>
                <a:lnTo>
                  <a:pt x="239549" y="16713"/>
                </a:lnTo>
                <a:lnTo>
                  <a:pt x="273110" y="37872"/>
                </a:lnTo>
                <a:lnTo>
                  <a:pt x="306126" y="74261"/>
                </a:lnTo>
                <a:lnTo>
                  <a:pt x="327111" y="118689"/>
                </a:lnTo>
                <a:lnTo>
                  <a:pt x="334268" y="167134"/>
                </a:lnTo>
                <a:lnTo>
                  <a:pt x="333555" y="181877"/>
                </a:lnTo>
                <a:lnTo>
                  <a:pt x="333472" y="183598"/>
                </a:lnTo>
                <a:lnTo>
                  <a:pt x="321545" y="231093"/>
                </a:lnTo>
                <a:lnTo>
                  <a:pt x="296394" y="273111"/>
                </a:lnTo>
                <a:lnTo>
                  <a:pt x="260036" y="306104"/>
                </a:lnTo>
                <a:lnTo>
                  <a:pt x="245999" y="314510"/>
                </a:lnTo>
                <a:lnTo>
                  <a:pt x="239549" y="317554"/>
                </a:lnTo>
                <a:close/>
              </a:path>
            </a:pathLst>
          </a:custGeom>
          <a:solidFill>
            <a:srgbClr val="FFFFFF">
              <a:alpha val="501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8" name="object 18"/>
          <p:cNvPicPr/>
          <p:nvPr/>
        </p:nvPicPr>
        <p:blipFill>
          <a:blip r:embed="rId3" cstate="print"/>
          <a:stretch>
            <a:fillRect/>
          </a:stretch>
        </p:blipFill>
        <p:spPr>
          <a:xfrm>
            <a:off x="6285233" y="1278120"/>
            <a:ext cx="140498" cy="262264"/>
          </a:xfrm>
          <a:prstGeom prst="rect">
            <a:avLst/>
          </a:prstGeom>
        </p:spPr>
      </p:pic>
      <p:pic>
        <p:nvPicPr>
          <p:cNvPr id="19" name="object 19"/>
          <p:cNvPicPr/>
          <p:nvPr/>
        </p:nvPicPr>
        <p:blipFill>
          <a:blip r:embed="rId4" cstate="print">
            <a:duotone>
              <a:prstClr val="black"/>
              <a:schemeClr val="accent1">
                <a:tint val="45000"/>
                <a:satMod val="400000"/>
              </a:schemeClr>
            </a:duotone>
            <a:extLst>
              <a:ext uri="{BEBA8EAE-BF5A-486C-A8C5-ECC9F3942E4B}">
                <a14:imgProps xmlns:a14="http://schemas.microsoft.com/office/drawing/2010/main">
                  <a14:imgLayer r:embed="rId5">
                    <a14:imgEffect>
                      <a14:saturation sat="0"/>
                    </a14:imgEffect>
                  </a14:imgLayer>
                </a14:imgProps>
              </a:ext>
            </a:extLst>
          </a:blip>
          <a:stretch>
            <a:fillRect/>
          </a:stretch>
        </p:blipFill>
        <p:spPr>
          <a:xfrm>
            <a:off x="6669012" y="1287487"/>
            <a:ext cx="140498" cy="243531"/>
          </a:xfrm>
          <a:prstGeom prst="rect">
            <a:avLst/>
          </a:prstGeom>
        </p:spPr>
      </p:pic>
      <p:sp>
        <p:nvSpPr>
          <p:cNvPr id="20" name="object 20"/>
          <p:cNvSpPr/>
          <p:nvPr/>
        </p:nvSpPr>
        <p:spPr>
          <a:xfrm>
            <a:off x="618195" y="3197886"/>
            <a:ext cx="10772164" cy="1536643"/>
          </a:xfrm>
          <a:custGeom>
            <a:avLst/>
            <a:gdLst/>
            <a:ahLst/>
            <a:cxnLst/>
            <a:rect l="l" t="t" r="r" b="b"/>
            <a:pathLst>
              <a:path w="9610725" h="1370964">
                <a:moveTo>
                  <a:pt x="9547740" y="1370498"/>
                </a:moveTo>
                <a:lnTo>
                  <a:pt x="46847" y="1370498"/>
                </a:lnTo>
                <a:lnTo>
                  <a:pt x="43587" y="1370070"/>
                </a:lnTo>
                <a:lnTo>
                  <a:pt x="12357" y="1347813"/>
                </a:lnTo>
                <a:lnTo>
                  <a:pt x="0" y="1308034"/>
                </a:lnTo>
                <a:lnTo>
                  <a:pt x="0" y="1303645"/>
                </a:lnTo>
                <a:lnTo>
                  <a:pt x="0" y="62463"/>
                </a:lnTo>
                <a:lnTo>
                  <a:pt x="12357" y="22684"/>
                </a:lnTo>
                <a:lnTo>
                  <a:pt x="43587" y="428"/>
                </a:lnTo>
                <a:lnTo>
                  <a:pt x="46847" y="0"/>
                </a:lnTo>
                <a:lnTo>
                  <a:pt x="9547740" y="0"/>
                </a:lnTo>
                <a:lnTo>
                  <a:pt x="9584141" y="13705"/>
                </a:lnTo>
                <a:lnTo>
                  <a:pt x="9606793" y="45325"/>
                </a:lnTo>
                <a:lnTo>
                  <a:pt x="9610203" y="62463"/>
                </a:lnTo>
                <a:lnTo>
                  <a:pt x="9610203" y="1308034"/>
                </a:lnTo>
                <a:lnTo>
                  <a:pt x="9596497" y="1344436"/>
                </a:lnTo>
                <a:lnTo>
                  <a:pt x="9564878" y="1367088"/>
                </a:lnTo>
                <a:lnTo>
                  <a:pt x="9552087" y="1370070"/>
                </a:lnTo>
                <a:lnTo>
                  <a:pt x="9547740" y="1370498"/>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1" name="object 21"/>
          <p:cNvSpPr/>
          <p:nvPr/>
        </p:nvSpPr>
        <p:spPr>
          <a:xfrm>
            <a:off x="599461" y="3198158"/>
            <a:ext cx="69750" cy="1535932"/>
          </a:xfrm>
          <a:custGeom>
            <a:avLst/>
            <a:gdLst/>
            <a:ahLst/>
            <a:cxnLst/>
            <a:rect l="l" t="t" r="r" b="b"/>
            <a:pathLst>
              <a:path w="62229" h="1370329">
                <a:moveTo>
                  <a:pt x="61808" y="1370011"/>
                </a:moveTo>
                <a:lnTo>
                  <a:pt x="24462" y="1355105"/>
                </a:lnTo>
                <a:lnTo>
                  <a:pt x="2862" y="1322778"/>
                </a:lnTo>
                <a:lnTo>
                  <a:pt x="0" y="1303401"/>
                </a:lnTo>
                <a:lnTo>
                  <a:pt x="0" y="66609"/>
                </a:lnTo>
                <a:lnTo>
                  <a:pt x="11256" y="29461"/>
                </a:lnTo>
                <a:lnTo>
                  <a:pt x="41269" y="4845"/>
                </a:lnTo>
                <a:lnTo>
                  <a:pt x="61808" y="0"/>
                </a:lnTo>
                <a:lnTo>
                  <a:pt x="58156" y="1452"/>
                </a:lnTo>
                <a:lnTo>
                  <a:pt x="49966" y="8237"/>
                </a:lnTo>
                <a:lnTo>
                  <a:pt x="34858" y="47232"/>
                </a:lnTo>
                <a:lnTo>
                  <a:pt x="33426" y="66609"/>
                </a:lnTo>
                <a:lnTo>
                  <a:pt x="33426" y="1303401"/>
                </a:lnTo>
                <a:lnTo>
                  <a:pt x="40082" y="1344405"/>
                </a:lnTo>
                <a:lnTo>
                  <a:pt x="58156" y="1368558"/>
                </a:lnTo>
                <a:lnTo>
                  <a:pt x="61808" y="137001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5" name="object 25"/>
          <p:cNvSpPr txBox="1"/>
          <p:nvPr/>
        </p:nvSpPr>
        <p:spPr>
          <a:xfrm>
            <a:off x="6692245" y="1659156"/>
            <a:ext cx="4524522" cy="899553"/>
          </a:xfrm>
          <a:prstGeom prst="rect">
            <a:avLst/>
          </a:prstGeom>
        </p:spPr>
        <p:txBody>
          <a:bodyPr vert="horz" wrap="square" lIns="0" tIns="14235" rIns="0" bIns="0" rtlCol="0">
            <a:spAutoFit/>
          </a:bodyPr>
          <a:lstStyle/>
          <a:p>
            <a:pPr marL="14234" marR="5694">
              <a:lnSpc>
                <a:spcPct val="125299"/>
              </a:lnSpc>
              <a:spcBef>
                <a:spcPts val="112"/>
              </a:spcBef>
            </a:pPr>
            <a:r>
              <a:rPr sz="1177" dirty="0">
                <a:latin typeface="Noto Sans JP" panose="020B0200000000000000" pitchFamily="50" charset="-128"/>
                <a:ea typeface="Noto Sans JP" panose="020B0200000000000000" pitchFamily="50" charset="-128"/>
                <a:cs typeface="PMingLiU"/>
              </a:rPr>
              <a:t>全員が「</a:t>
            </a:r>
            <a:r>
              <a:rPr sz="1177" spc="56" dirty="0">
                <a:latin typeface="Noto Sans JP" panose="020B0200000000000000" pitchFamily="50" charset="-128"/>
                <a:ea typeface="Noto Sans JP" panose="020B0200000000000000" pitchFamily="50" charset="-128"/>
                <a:cs typeface="Trebuchet MS"/>
              </a:rPr>
              <a:t>AI</a:t>
            </a:r>
            <a:r>
              <a:rPr sz="1177" spc="17" dirty="0">
                <a:latin typeface="Noto Sans JP" panose="020B0200000000000000" pitchFamily="50" charset="-128"/>
                <a:ea typeface="Noto Sans JP" panose="020B0200000000000000" pitchFamily="50" charset="-128"/>
                <a:cs typeface="Trebuchet MS"/>
              </a:rPr>
              <a:t> </a:t>
            </a:r>
            <a:r>
              <a:rPr sz="1177" spc="78" dirty="0" err="1">
                <a:latin typeface="Noto Sans JP" panose="020B0200000000000000" pitchFamily="50" charset="-128"/>
                <a:ea typeface="Noto Sans JP" panose="020B0200000000000000" pitchFamily="50" charset="-128"/>
                <a:cs typeface="Trebuchet MS"/>
              </a:rPr>
              <a:t>Labo</a:t>
            </a:r>
            <a:r>
              <a:rPr sz="1177" spc="-6" dirty="0" err="1">
                <a:latin typeface="Noto Sans JP" panose="020B0200000000000000" pitchFamily="50" charset="-128"/>
                <a:ea typeface="Noto Sans JP" panose="020B0200000000000000" pitchFamily="50" charset="-128"/>
                <a:cs typeface="PMingLiU"/>
              </a:rPr>
              <a:t>」で習得した</a:t>
            </a:r>
            <a:r>
              <a:rPr sz="1177" spc="73" dirty="0" err="1">
                <a:latin typeface="Noto Sans JP" panose="020B0200000000000000" pitchFamily="50" charset="-128"/>
                <a:ea typeface="Noto Sans JP" panose="020B0200000000000000" pitchFamily="50" charset="-128"/>
                <a:cs typeface="Trebuchet MS"/>
              </a:rPr>
              <a:t>Python</a:t>
            </a:r>
            <a:r>
              <a:rPr sz="1177" spc="-11" dirty="0" err="1">
                <a:latin typeface="Noto Sans JP" panose="020B0200000000000000" pitchFamily="50" charset="-128"/>
                <a:ea typeface="Noto Sans JP" panose="020B0200000000000000" pitchFamily="50" charset="-128"/>
                <a:cs typeface="PMingLiU"/>
              </a:rPr>
              <a:t>、機械学習、ディープラーニ</a:t>
            </a:r>
            <a:r>
              <a:rPr sz="1177" spc="-6" dirty="0" err="1">
                <a:latin typeface="Noto Sans JP" panose="020B0200000000000000" pitchFamily="50" charset="-128"/>
                <a:ea typeface="Noto Sans JP" panose="020B0200000000000000" pitchFamily="50" charset="-128"/>
                <a:cs typeface="PMingLiU"/>
              </a:rPr>
              <a:t>ング、生成</a:t>
            </a:r>
            <a:r>
              <a:rPr sz="1177" spc="56" dirty="0" err="1">
                <a:latin typeface="Noto Sans JP" panose="020B0200000000000000" pitchFamily="50" charset="-128"/>
                <a:ea typeface="Noto Sans JP" panose="020B0200000000000000" pitchFamily="50" charset="-128"/>
                <a:cs typeface="Trebuchet MS"/>
              </a:rPr>
              <a:t>AI</a:t>
            </a:r>
            <a:r>
              <a:rPr lang="ja-JP" altLang="en-US" sz="1177" dirty="0">
                <a:latin typeface="Noto Sans JP" panose="020B0200000000000000" pitchFamily="50" charset="-128"/>
                <a:ea typeface="Noto Sans JP" panose="020B0200000000000000" pitchFamily="50" charset="-128"/>
                <a:cs typeface="PMingLiU"/>
              </a:rPr>
              <a:t>、</a:t>
            </a:r>
            <a:r>
              <a:rPr lang="en-US" sz="1177" spc="106" dirty="0" err="1">
                <a:latin typeface="Noto Sans JP" panose="020B0200000000000000" pitchFamily="50" charset="-128"/>
                <a:ea typeface="Noto Sans JP" panose="020B0200000000000000" pitchFamily="50" charset="-128"/>
                <a:cs typeface="Trebuchet MS"/>
              </a:rPr>
              <a:t>MLOps</a:t>
            </a:r>
            <a:r>
              <a:rPr lang="en-US" sz="1177" spc="-6" dirty="0">
                <a:latin typeface="Noto Sans JP" panose="020B0200000000000000" pitchFamily="50" charset="-128"/>
                <a:ea typeface="Noto Sans JP" panose="020B0200000000000000" pitchFamily="50" charset="-128"/>
                <a:cs typeface="PMingLiU"/>
              </a:rPr>
              <a:t>、</a:t>
            </a:r>
            <a:r>
              <a:rPr lang="ja-JP" altLang="en-US" sz="1177" spc="-6" dirty="0">
                <a:latin typeface="Noto Sans JP" panose="020B0200000000000000" pitchFamily="50" charset="-128"/>
                <a:ea typeface="Noto Sans JP" panose="020B0200000000000000" pitchFamily="50" charset="-128"/>
                <a:cs typeface="PMingLiU"/>
              </a:rPr>
              <a:t>クラウド</a:t>
            </a:r>
            <a:r>
              <a:rPr lang="en-US" sz="1177" spc="56" dirty="0">
                <a:latin typeface="Noto Sans JP" panose="020B0200000000000000" pitchFamily="50" charset="-128"/>
                <a:ea typeface="Noto Sans JP" panose="020B0200000000000000" pitchFamily="50" charset="-128"/>
                <a:cs typeface="Trebuchet MS"/>
              </a:rPr>
              <a:t>AI</a:t>
            </a:r>
            <a:r>
              <a:rPr lang="ja-JP" altLang="en-US" sz="1177" spc="-11" dirty="0">
                <a:latin typeface="Noto Sans JP" panose="020B0200000000000000" pitchFamily="50" charset="-128"/>
                <a:ea typeface="Noto Sans JP" panose="020B0200000000000000" pitchFamily="50" charset="-128"/>
                <a:cs typeface="PMingLiU"/>
              </a:rPr>
              <a:t>などの実務直結のスキルを保</a:t>
            </a:r>
            <a:r>
              <a:rPr lang="ja-JP" altLang="en-US" sz="1177" spc="-22" dirty="0">
                <a:latin typeface="Noto Sans JP" panose="020B0200000000000000" pitchFamily="50" charset="-128"/>
                <a:ea typeface="Noto Sans JP" panose="020B0200000000000000" pitchFamily="50" charset="-128"/>
                <a:cs typeface="PMingLiU"/>
              </a:rPr>
              <a:t>証しています。また、入校時のスキルチェックと修了時の実技評価</a:t>
            </a:r>
            <a:r>
              <a:rPr lang="ja-JP" altLang="en-US" sz="1177" spc="-6" dirty="0">
                <a:latin typeface="Noto Sans JP" panose="020B0200000000000000" pitchFamily="50" charset="-128"/>
                <a:ea typeface="Noto Sans JP" panose="020B0200000000000000" pitchFamily="50" charset="-128"/>
                <a:cs typeface="PMingLiU"/>
              </a:rPr>
              <a:t>を通過しています。</a:t>
            </a:r>
            <a:endParaRPr lang="ja-JP" altLang="en-US" sz="1177" dirty="0">
              <a:latin typeface="Noto Sans JP" panose="020B0200000000000000" pitchFamily="50" charset="-128"/>
              <a:ea typeface="Noto Sans JP" panose="020B0200000000000000" pitchFamily="50" charset="-128"/>
              <a:cs typeface="PMingLiU"/>
            </a:endParaRPr>
          </a:p>
        </p:txBody>
      </p:sp>
      <p:sp>
        <p:nvSpPr>
          <p:cNvPr id="26" name="object 26"/>
          <p:cNvSpPr txBox="1"/>
          <p:nvPr/>
        </p:nvSpPr>
        <p:spPr>
          <a:xfrm>
            <a:off x="1190207" y="3385217"/>
            <a:ext cx="4774941" cy="1092351"/>
          </a:xfrm>
          <a:prstGeom prst="rect">
            <a:avLst/>
          </a:prstGeom>
        </p:spPr>
        <p:txBody>
          <a:bodyPr vert="horz" wrap="square" lIns="0" tIns="17082" rIns="0" bIns="0" rtlCol="0">
            <a:spAutoFit/>
          </a:bodyPr>
          <a:lstStyle/>
          <a:p>
            <a:pPr marL="14234" marR="168675">
              <a:lnSpc>
                <a:spcPct val="107900"/>
              </a:lnSpc>
              <a:spcBef>
                <a:spcPts val="134"/>
              </a:spcBef>
            </a:pPr>
            <a:r>
              <a:rPr sz="1457" b="1" spc="134" dirty="0">
                <a:latin typeface="Noto Sans JP" panose="020B0200000000000000" pitchFamily="50" charset="-128"/>
                <a:ea typeface="Noto Sans JP" panose="020B0200000000000000" pitchFamily="50" charset="-128"/>
                <a:cs typeface="Yu Gothic"/>
              </a:rPr>
              <a:t>Q. </a:t>
            </a:r>
            <a:r>
              <a:rPr sz="1625" spc="-163" dirty="0">
                <a:latin typeface="Noto Sans JP" panose="020B0200000000000000" pitchFamily="50" charset="-128"/>
                <a:ea typeface="Noto Sans JP" panose="020B0200000000000000" pitchFamily="50" charset="-128"/>
                <a:cs typeface="SimSun"/>
              </a:rPr>
              <a:t>相談</a:t>
            </a:r>
            <a:r>
              <a:rPr sz="1569" spc="-112" dirty="0">
                <a:latin typeface="Noto Sans JP" panose="020B0200000000000000" pitchFamily="50" charset="-128"/>
                <a:ea typeface="Noto Sans JP" panose="020B0200000000000000" pitchFamily="50" charset="-128"/>
                <a:cs typeface="PMingLiU"/>
              </a:rPr>
              <a:t>から</a:t>
            </a:r>
            <a:r>
              <a:rPr sz="1625" spc="-163" dirty="0">
                <a:latin typeface="Noto Sans JP" panose="020B0200000000000000" pitchFamily="50" charset="-128"/>
                <a:ea typeface="Noto Sans JP" panose="020B0200000000000000" pitchFamily="50" charset="-128"/>
                <a:cs typeface="SimSun"/>
              </a:rPr>
              <a:t>採</a:t>
            </a:r>
            <a:r>
              <a:rPr sz="1569" spc="-101" dirty="0">
                <a:latin typeface="Noto Sans JP" panose="020B0200000000000000" pitchFamily="50" charset="-128"/>
                <a:ea typeface="Noto Sans JP" panose="020B0200000000000000" pitchFamily="50" charset="-128"/>
                <a:cs typeface="PMingLiU"/>
              </a:rPr>
              <a:t>用</a:t>
            </a:r>
            <a:r>
              <a:rPr sz="1625" spc="-163" dirty="0">
                <a:latin typeface="Noto Sans JP" panose="020B0200000000000000" pitchFamily="50" charset="-128"/>
                <a:ea typeface="Noto Sans JP" panose="020B0200000000000000" pitchFamily="50" charset="-128"/>
                <a:cs typeface="SimSun"/>
              </a:rPr>
              <a:t>決</a:t>
            </a:r>
            <a:r>
              <a:rPr sz="1681" spc="-219" dirty="0">
                <a:latin typeface="Noto Sans JP" panose="020B0200000000000000" pitchFamily="50" charset="-128"/>
                <a:ea typeface="Noto Sans JP" panose="020B0200000000000000" pitchFamily="50" charset="-128"/>
                <a:cs typeface="SimSun"/>
              </a:rPr>
              <a:t>定</a:t>
            </a:r>
            <a:r>
              <a:rPr sz="1569" spc="-112" dirty="0">
                <a:latin typeface="Noto Sans JP" panose="020B0200000000000000" pitchFamily="50" charset="-128"/>
                <a:ea typeface="Noto Sans JP" panose="020B0200000000000000" pitchFamily="50" charset="-128"/>
                <a:cs typeface="PMingLiU"/>
              </a:rPr>
              <a:t>まで</a:t>
            </a:r>
            <a:r>
              <a:rPr sz="1401" spc="67" dirty="0">
                <a:latin typeface="Noto Sans JP" panose="020B0200000000000000" pitchFamily="50" charset="-128"/>
                <a:ea typeface="Noto Sans JP" panose="020B0200000000000000" pitchFamily="50" charset="-128"/>
                <a:cs typeface="PMingLiU"/>
              </a:rPr>
              <a:t>、</a:t>
            </a:r>
            <a:r>
              <a:rPr sz="1569" spc="-112" dirty="0">
                <a:latin typeface="Noto Sans JP" panose="020B0200000000000000" pitchFamily="50" charset="-128"/>
                <a:ea typeface="Noto Sans JP" panose="020B0200000000000000" pitchFamily="50" charset="-128"/>
                <a:cs typeface="PMingLiU"/>
              </a:rPr>
              <a:t>どのくら</a:t>
            </a:r>
            <a:r>
              <a:rPr sz="1401" spc="56" dirty="0">
                <a:latin typeface="Noto Sans JP" panose="020B0200000000000000" pitchFamily="50" charset="-128"/>
                <a:ea typeface="Noto Sans JP" panose="020B0200000000000000" pitchFamily="50" charset="-128"/>
                <a:cs typeface="PMingLiU"/>
              </a:rPr>
              <a:t>い</a:t>
            </a:r>
            <a:r>
              <a:rPr sz="1569" spc="-112" dirty="0">
                <a:latin typeface="Noto Sans JP" panose="020B0200000000000000" pitchFamily="50" charset="-128"/>
                <a:ea typeface="Noto Sans JP" panose="020B0200000000000000" pitchFamily="50" charset="-128"/>
                <a:cs typeface="PMingLiU"/>
              </a:rPr>
              <a:t>の</a:t>
            </a:r>
            <a:r>
              <a:rPr sz="1625" spc="-163" dirty="0">
                <a:latin typeface="Noto Sans JP" panose="020B0200000000000000" pitchFamily="50" charset="-128"/>
                <a:ea typeface="Noto Sans JP" panose="020B0200000000000000" pitchFamily="50" charset="-128"/>
                <a:cs typeface="SimSun"/>
              </a:rPr>
              <a:t>期</a:t>
            </a:r>
            <a:r>
              <a:rPr sz="1569" spc="-101" dirty="0">
                <a:latin typeface="Noto Sans JP" panose="020B0200000000000000" pitchFamily="50" charset="-128"/>
                <a:ea typeface="Noto Sans JP" panose="020B0200000000000000" pitchFamily="50" charset="-128"/>
                <a:cs typeface="PMingLiU"/>
              </a:rPr>
              <a:t>間がかか</a:t>
            </a:r>
            <a:r>
              <a:rPr sz="1569" spc="-112" dirty="0">
                <a:latin typeface="Noto Sans JP" panose="020B0200000000000000" pitchFamily="50" charset="-128"/>
                <a:ea typeface="Noto Sans JP" panose="020B0200000000000000" pitchFamily="50" charset="-128"/>
                <a:cs typeface="PMingLiU"/>
              </a:rPr>
              <a:t>りますか</a:t>
            </a:r>
            <a:r>
              <a:rPr sz="1457" spc="-56" dirty="0">
                <a:latin typeface="Noto Sans JP" panose="020B0200000000000000" pitchFamily="50" charset="-128"/>
                <a:ea typeface="Noto Sans JP" panose="020B0200000000000000" pitchFamily="50" charset="-128"/>
                <a:cs typeface="PMingLiU"/>
              </a:rPr>
              <a:t>？</a:t>
            </a:r>
            <a:endParaRPr sz="1457" dirty="0">
              <a:latin typeface="Noto Sans JP" panose="020B0200000000000000" pitchFamily="50" charset="-128"/>
              <a:ea typeface="Noto Sans JP" panose="020B0200000000000000" pitchFamily="50" charset="-128"/>
              <a:cs typeface="PMingLiU"/>
            </a:endParaRPr>
          </a:p>
          <a:p>
            <a:pPr marL="98927" marR="5694">
              <a:lnSpc>
                <a:spcPct val="125299"/>
              </a:lnSpc>
              <a:spcBef>
                <a:spcPts val="807"/>
              </a:spcBef>
            </a:pPr>
            <a:r>
              <a:rPr sz="1177" spc="-34" dirty="0">
                <a:latin typeface="Noto Sans JP" panose="020B0200000000000000" pitchFamily="50" charset="-128"/>
                <a:ea typeface="Noto Sans JP" panose="020B0200000000000000" pitchFamily="50" charset="-128"/>
                <a:cs typeface="PMingLiU"/>
              </a:rPr>
              <a:t>貴社の選考スピードにもよりますが、初回のご相談から採用決定ま</a:t>
            </a:r>
            <a:r>
              <a:rPr sz="1177" spc="-28" dirty="0">
                <a:latin typeface="Noto Sans JP" panose="020B0200000000000000" pitchFamily="50" charset="-128"/>
                <a:ea typeface="Noto Sans JP" panose="020B0200000000000000" pitchFamily="50" charset="-128"/>
                <a:cs typeface="PMingLiU"/>
              </a:rPr>
              <a:t>で、通常どれくらいの期間が目安となりますか？</a:t>
            </a:r>
            <a:endParaRPr sz="1177" dirty="0">
              <a:latin typeface="Noto Sans JP" panose="020B0200000000000000" pitchFamily="50" charset="-128"/>
              <a:ea typeface="Noto Sans JP" panose="020B0200000000000000" pitchFamily="50" charset="-128"/>
              <a:cs typeface="PMingLiU"/>
            </a:endParaRPr>
          </a:p>
        </p:txBody>
      </p:sp>
      <p:sp>
        <p:nvSpPr>
          <p:cNvPr id="28" name="object 28"/>
          <p:cNvSpPr/>
          <p:nvPr/>
        </p:nvSpPr>
        <p:spPr>
          <a:xfrm>
            <a:off x="6013352" y="3385226"/>
            <a:ext cx="543768" cy="1161556"/>
          </a:xfrm>
          <a:custGeom>
            <a:avLst/>
            <a:gdLst/>
            <a:ahLst/>
            <a:cxnLst/>
            <a:rect l="l" t="t" r="r" b="b"/>
            <a:pathLst>
              <a:path w="485139" h="1036320">
                <a:moveTo>
                  <a:pt x="16713" y="0"/>
                </a:moveTo>
                <a:lnTo>
                  <a:pt x="0" y="0"/>
                </a:lnTo>
                <a:lnTo>
                  <a:pt x="0" y="1036231"/>
                </a:lnTo>
                <a:lnTo>
                  <a:pt x="16713" y="1036231"/>
                </a:lnTo>
                <a:lnTo>
                  <a:pt x="16713" y="0"/>
                </a:lnTo>
                <a:close/>
              </a:path>
              <a:path w="485139" h="1036320">
                <a:moveTo>
                  <a:pt x="484682" y="167132"/>
                </a:moveTo>
                <a:lnTo>
                  <a:pt x="477520" y="118694"/>
                </a:lnTo>
                <a:lnTo>
                  <a:pt x="456539" y="74256"/>
                </a:lnTo>
                <a:lnTo>
                  <a:pt x="423519" y="37871"/>
                </a:lnTo>
                <a:lnTo>
                  <a:pt x="381508" y="12725"/>
                </a:lnTo>
                <a:lnTo>
                  <a:pt x="334010" y="787"/>
                </a:lnTo>
                <a:lnTo>
                  <a:pt x="317550" y="0"/>
                </a:lnTo>
                <a:lnTo>
                  <a:pt x="301078" y="787"/>
                </a:lnTo>
                <a:lnTo>
                  <a:pt x="253593" y="12725"/>
                </a:lnTo>
                <a:lnTo>
                  <a:pt x="211569" y="37871"/>
                </a:lnTo>
                <a:lnTo>
                  <a:pt x="178549" y="74256"/>
                </a:lnTo>
                <a:lnTo>
                  <a:pt x="157568" y="118694"/>
                </a:lnTo>
                <a:lnTo>
                  <a:pt x="150418" y="167132"/>
                </a:lnTo>
                <a:lnTo>
                  <a:pt x="151206" y="183591"/>
                </a:lnTo>
                <a:lnTo>
                  <a:pt x="163131" y="231089"/>
                </a:lnTo>
                <a:lnTo>
                  <a:pt x="188290" y="273113"/>
                </a:lnTo>
                <a:lnTo>
                  <a:pt x="224675" y="306120"/>
                </a:lnTo>
                <a:lnTo>
                  <a:pt x="269100" y="327113"/>
                </a:lnTo>
                <a:lnTo>
                  <a:pt x="317550" y="334264"/>
                </a:lnTo>
                <a:lnTo>
                  <a:pt x="334010" y="333476"/>
                </a:lnTo>
                <a:lnTo>
                  <a:pt x="381508" y="321538"/>
                </a:lnTo>
                <a:lnTo>
                  <a:pt x="423519" y="296392"/>
                </a:lnTo>
                <a:lnTo>
                  <a:pt x="456539" y="260007"/>
                </a:lnTo>
                <a:lnTo>
                  <a:pt x="477520" y="215582"/>
                </a:lnTo>
                <a:lnTo>
                  <a:pt x="484682" y="167132"/>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9" name="object 29"/>
          <p:cNvSpPr/>
          <p:nvPr/>
        </p:nvSpPr>
        <p:spPr>
          <a:xfrm>
            <a:off x="6181950" y="3385217"/>
            <a:ext cx="375086" cy="375086"/>
          </a:xfrm>
          <a:custGeom>
            <a:avLst/>
            <a:gdLst/>
            <a:ahLst/>
            <a:cxnLst/>
            <a:rect l="l" t="t" r="r" b="b"/>
            <a:pathLst>
              <a:path w="334645" h="334645">
                <a:moveTo>
                  <a:pt x="167133" y="334267"/>
                </a:moveTo>
                <a:lnTo>
                  <a:pt x="118688" y="327111"/>
                </a:lnTo>
                <a:lnTo>
                  <a:pt x="74230" y="306103"/>
                </a:lnTo>
                <a:lnTo>
                  <a:pt x="37871" y="273111"/>
                </a:lnTo>
                <a:lnTo>
                  <a:pt x="12721" y="231093"/>
                </a:lnTo>
                <a:lnTo>
                  <a:pt x="794" y="183598"/>
                </a:lnTo>
                <a:lnTo>
                  <a:pt x="0" y="167133"/>
                </a:lnTo>
                <a:lnTo>
                  <a:pt x="711" y="152389"/>
                </a:lnTo>
                <a:lnTo>
                  <a:pt x="794" y="150669"/>
                </a:lnTo>
                <a:lnTo>
                  <a:pt x="12721" y="103174"/>
                </a:lnTo>
                <a:lnTo>
                  <a:pt x="37871" y="61156"/>
                </a:lnTo>
                <a:lnTo>
                  <a:pt x="74261" y="28140"/>
                </a:lnTo>
                <a:lnTo>
                  <a:pt x="118688" y="7156"/>
                </a:lnTo>
                <a:lnTo>
                  <a:pt x="167133" y="0"/>
                </a:lnTo>
                <a:lnTo>
                  <a:pt x="183598" y="795"/>
                </a:lnTo>
                <a:lnTo>
                  <a:pt x="199746" y="3180"/>
                </a:lnTo>
                <a:lnTo>
                  <a:pt x="215577" y="7156"/>
                </a:lnTo>
                <a:lnTo>
                  <a:pt x="231092" y="12722"/>
                </a:lnTo>
                <a:lnTo>
                  <a:pt x="239549" y="16713"/>
                </a:lnTo>
                <a:lnTo>
                  <a:pt x="167134" y="16713"/>
                </a:lnTo>
                <a:lnTo>
                  <a:pt x="159744" y="16894"/>
                </a:lnTo>
                <a:lnTo>
                  <a:pt x="116466" y="25502"/>
                </a:lnTo>
                <a:lnTo>
                  <a:pt x="77520" y="46319"/>
                </a:lnTo>
                <a:lnTo>
                  <a:pt x="46319" y="77520"/>
                </a:lnTo>
                <a:lnTo>
                  <a:pt x="25502" y="116466"/>
                </a:lnTo>
                <a:lnTo>
                  <a:pt x="16893" y="159744"/>
                </a:lnTo>
                <a:lnTo>
                  <a:pt x="16713" y="167133"/>
                </a:lnTo>
                <a:lnTo>
                  <a:pt x="16893" y="174523"/>
                </a:lnTo>
                <a:lnTo>
                  <a:pt x="25502" y="217800"/>
                </a:lnTo>
                <a:lnTo>
                  <a:pt x="46319" y="256746"/>
                </a:lnTo>
                <a:lnTo>
                  <a:pt x="77520" y="287947"/>
                </a:lnTo>
                <a:lnTo>
                  <a:pt x="116466" y="308765"/>
                </a:lnTo>
                <a:lnTo>
                  <a:pt x="159744" y="317373"/>
                </a:lnTo>
                <a:lnTo>
                  <a:pt x="167134" y="317554"/>
                </a:lnTo>
                <a:lnTo>
                  <a:pt x="239549" y="317554"/>
                </a:lnTo>
                <a:lnTo>
                  <a:pt x="231092" y="321545"/>
                </a:lnTo>
                <a:lnTo>
                  <a:pt x="215577" y="327111"/>
                </a:lnTo>
                <a:lnTo>
                  <a:pt x="199746" y="331087"/>
                </a:lnTo>
                <a:lnTo>
                  <a:pt x="183598" y="333472"/>
                </a:lnTo>
                <a:lnTo>
                  <a:pt x="167133" y="334267"/>
                </a:lnTo>
                <a:close/>
              </a:path>
              <a:path w="334645" h="334645">
                <a:moveTo>
                  <a:pt x="239549" y="317554"/>
                </a:moveTo>
                <a:lnTo>
                  <a:pt x="167134" y="317554"/>
                </a:lnTo>
                <a:lnTo>
                  <a:pt x="174523" y="317373"/>
                </a:lnTo>
                <a:lnTo>
                  <a:pt x="181878" y="316831"/>
                </a:lnTo>
                <a:lnTo>
                  <a:pt x="224697" y="306103"/>
                </a:lnTo>
                <a:lnTo>
                  <a:pt x="262560" y="283411"/>
                </a:lnTo>
                <a:lnTo>
                  <a:pt x="292203" y="250702"/>
                </a:lnTo>
                <a:lnTo>
                  <a:pt x="311078" y="210799"/>
                </a:lnTo>
                <a:lnTo>
                  <a:pt x="317554" y="167133"/>
                </a:lnTo>
                <a:lnTo>
                  <a:pt x="317374" y="159744"/>
                </a:lnTo>
                <a:lnTo>
                  <a:pt x="308764" y="116466"/>
                </a:lnTo>
                <a:lnTo>
                  <a:pt x="287947" y="77520"/>
                </a:lnTo>
                <a:lnTo>
                  <a:pt x="256747" y="46319"/>
                </a:lnTo>
                <a:lnTo>
                  <a:pt x="217800" y="25502"/>
                </a:lnTo>
                <a:lnTo>
                  <a:pt x="174523" y="16894"/>
                </a:lnTo>
                <a:lnTo>
                  <a:pt x="167134" y="16713"/>
                </a:lnTo>
                <a:lnTo>
                  <a:pt x="239549" y="16713"/>
                </a:lnTo>
                <a:lnTo>
                  <a:pt x="273110" y="37872"/>
                </a:lnTo>
                <a:lnTo>
                  <a:pt x="306126" y="74261"/>
                </a:lnTo>
                <a:lnTo>
                  <a:pt x="327111" y="118689"/>
                </a:lnTo>
                <a:lnTo>
                  <a:pt x="334268" y="167133"/>
                </a:lnTo>
                <a:lnTo>
                  <a:pt x="333555" y="181877"/>
                </a:lnTo>
                <a:lnTo>
                  <a:pt x="333472" y="183598"/>
                </a:lnTo>
                <a:lnTo>
                  <a:pt x="321545" y="231093"/>
                </a:lnTo>
                <a:lnTo>
                  <a:pt x="296394" y="273111"/>
                </a:lnTo>
                <a:lnTo>
                  <a:pt x="260036" y="306103"/>
                </a:lnTo>
                <a:lnTo>
                  <a:pt x="245999" y="314510"/>
                </a:lnTo>
                <a:lnTo>
                  <a:pt x="239549" y="317554"/>
                </a:lnTo>
                <a:close/>
              </a:path>
            </a:pathLst>
          </a:custGeom>
          <a:solidFill>
            <a:srgbClr val="FFFFFF">
              <a:alpha val="501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0" name="object 30"/>
          <p:cNvPicPr/>
          <p:nvPr/>
        </p:nvPicPr>
        <p:blipFill>
          <a:blip r:embed="rId3" cstate="print"/>
          <a:stretch>
            <a:fillRect/>
          </a:stretch>
        </p:blipFill>
        <p:spPr>
          <a:xfrm>
            <a:off x="6285233" y="3441415"/>
            <a:ext cx="140498" cy="262264"/>
          </a:xfrm>
          <a:prstGeom prst="rect">
            <a:avLst/>
          </a:prstGeom>
        </p:spPr>
      </p:pic>
      <p:pic>
        <p:nvPicPr>
          <p:cNvPr id="31" name="object 31"/>
          <p:cNvPicPr/>
          <p:nvPr/>
        </p:nvPicPr>
        <p:blipFill>
          <a:blip r:embed="rId6" cstate="print">
            <a:duotone>
              <a:prstClr val="black"/>
              <a:schemeClr val="accent1">
                <a:tint val="45000"/>
                <a:satMod val="400000"/>
              </a:schemeClr>
            </a:duotone>
          </a:blip>
          <a:stretch>
            <a:fillRect/>
          </a:stretch>
        </p:blipFill>
        <p:spPr>
          <a:xfrm>
            <a:off x="6669012" y="3450782"/>
            <a:ext cx="140498" cy="243531"/>
          </a:xfrm>
          <a:prstGeom prst="rect">
            <a:avLst/>
          </a:prstGeom>
        </p:spPr>
      </p:pic>
      <p:sp>
        <p:nvSpPr>
          <p:cNvPr id="32" name="object 32"/>
          <p:cNvSpPr/>
          <p:nvPr/>
        </p:nvSpPr>
        <p:spPr>
          <a:xfrm>
            <a:off x="618195" y="4958804"/>
            <a:ext cx="10772164" cy="1311734"/>
          </a:xfrm>
          <a:custGeom>
            <a:avLst/>
            <a:gdLst/>
            <a:ahLst/>
            <a:cxnLst/>
            <a:rect l="l" t="t" r="r" b="b"/>
            <a:pathLst>
              <a:path w="9610725" h="1170304">
                <a:moveTo>
                  <a:pt x="9547740" y="1169937"/>
                </a:moveTo>
                <a:lnTo>
                  <a:pt x="46847" y="1169937"/>
                </a:lnTo>
                <a:lnTo>
                  <a:pt x="43587" y="1169509"/>
                </a:lnTo>
                <a:lnTo>
                  <a:pt x="12357" y="1147252"/>
                </a:lnTo>
                <a:lnTo>
                  <a:pt x="0" y="1107473"/>
                </a:lnTo>
                <a:lnTo>
                  <a:pt x="0" y="1103084"/>
                </a:lnTo>
                <a:lnTo>
                  <a:pt x="0" y="62463"/>
                </a:lnTo>
                <a:lnTo>
                  <a:pt x="12357" y="22684"/>
                </a:lnTo>
                <a:lnTo>
                  <a:pt x="43587" y="428"/>
                </a:lnTo>
                <a:lnTo>
                  <a:pt x="46847" y="0"/>
                </a:lnTo>
                <a:lnTo>
                  <a:pt x="9547740" y="0"/>
                </a:lnTo>
                <a:lnTo>
                  <a:pt x="9584141" y="13705"/>
                </a:lnTo>
                <a:lnTo>
                  <a:pt x="9606793" y="45324"/>
                </a:lnTo>
                <a:lnTo>
                  <a:pt x="9610203" y="62463"/>
                </a:lnTo>
                <a:lnTo>
                  <a:pt x="9610203" y="1107473"/>
                </a:lnTo>
                <a:lnTo>
                  <a:pt x="9596497" y="1143875"/>
                </a:lnTo>
                <a:lnTo>
                  <a:pt x="9564878" y="1166528"/>
                </a:lnTo>
                <a:lnTo>
                  <a:pt x="9552087" y="1169509"/>
                </a:lnTo>
                <a:lnTo>
                  <a:pt x="9547740" y="1169937"/>
                </a:lnTo>
                <a:close/>
              </a:path>
            </a:pathLst>
          </a:custGeom>
          <a:solidFill>
            <a:schemeClr val="tx1">
              <a:alpha val="10198"/>
            </a:schemeClr>
          </a:solidFill>
        </p:spPr>
        <p:txBody>
          <a:bodyPr wrap="square" lIns="0" tIns="0" rIns="0" bIns="0" rtlCol="0"/>
          <a:lstStyle/>
          <a:p>
            <a:endParaRPr dirty="0">
              <a:latin typeface="Noto Sans JP" panose="020B0200000000000000" pitchFamily="50" charset="-128"/>
              <a:ea typeface="Noto Sans JP" panose="020B0200000000000000" pitchFamily="50" charset="-128"/>
            </a:endParaRPr>
          </a:p>
        </p:txBody>
      </p:sp>
      <p:sp>
        <p:nvSpPr>
          <p:cNvPr id="33" name="object 33"/>
          <p:cNvSpPr/>
          <p:nvPr/>
        </p:nvSpPr>
        <p:spPr>
          <a:xfrm>
            <a:off x="599461" y="4959077"/>
            <a:ext cx="69750" cy="1311022"/>
          </a:xfrm>
          <a:custGeom>
            <a:avLst/>
            <a:gdLst/>
            <a:ahLst/>
            <a:cxnLst/>
            <a:rect l="l" t="t" r="r" b="b"/>
            <a:pathLst>
              <a:path w="62229" h="1169670">
                <a:moveTo>
                  <a:pt x="61808" y="1169450"/>
                </a:moveTo>
                <a:lnTo>
                  <a:pt x="24462" y="1154545"/>
                </a:lnTo>
                <a:lnTo>
                  <a:pt x="2862" y="1122218"/>
                </a:lnTo>
                <a:lnTo>
                  <a:pt x="0" y="1102840"/>
                </a:lnTo>
                <a:lnTo>
                  <a:pt x="0" y="66609"/>
                </a:lnTo>
                <a:lnTo>
                  <a:pt x="11256" y="29461"/>
                </a:lnTo>
                <a:lnTo>
                  <a:pt x="41269" y="4845"/>
                </a:lnTo>
                <a:lnTo>
                  <a:pt x="61808" y="0"/>
                </a:lnTo>
                <a:lnTo>
                  <a:pt x="58156" y="1452"/>
                </a:lnTo>
                <a:lnTo>
                  <a:pt x="49966" y="8237"/>
                </a:lnTo>
                <a:lnTo>
                  <a:pt x="34858" y="47232"/>
                </a:lnTo>
                <a:lnTo>
                  <a:pt x="33426" y="66609"/>
                </a:lnTo>
                <a:lnTo>
                  <a:pt x="33426" y="1102840"/>
                </a:lnTo>
                <a:lnTo>
                  <a:pt x="40082" y="1143844"/>
                </a:lnTo>
                <a:lnTo>
                  <a:pt x="58156" y="1167997"/>
                </a:lnTo>
                <a:lnTo>
                  <a:pt x="61808" y="116945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7" name="object 37"/>
          <p:cNvSpPr txBox="1"/>
          <p:nvPr/>
        </p:nvSpPr>
        <p:spPr>
          <a:xfrm>
            <a:off x="6692244" y="3822451"/>
            <a:ext cx="4528081" cy="673144"/>
          </a:xfrm>
          <a:prstGeom prst="rect">
            <a:avLst/>
          </a:prstGeom>
        </p:spPr>
        <p:txBody>
          <a:bodyPr vert="horz" wrap="square" lIns="0" tIns="14235" rIns="0" bIns="0" rtlCol="0">
            <a:spAutoFit/>
          </a:bodyPr>
          <a:lstStyle/>
          <a:p>
            <a:pPr marL="14234" marR="5694">
              <a:lnSpc>
                <a:spcPct val="125299"/>
              </a:lnSpc>
              <a:spcBef>
                <a:spcPts val="112"/>
              </a:spcBef>
            </a:pPr>
            <a:r>
              <a:rPr sz="1177" spc="-17" dirty="0">
                <a:latin typeface="Noto Sans JP" panose="020B0200000000000000" pitchFamily="50" charset="-128"/>
                <a:ea typeface="Noto Sans JP" panose="020B0200000000000000" pitchFamily="50" charset="-128"/>
                <a:cs typeface="PMingLiU"/>
              </a:rPr>
              <a:t>貴社の選考スピードにもよりますが、初回のご相談から採用決定ま</a:t>
            </a:r>
            <a:r>
              <a:rPr sz="1177" spc="-6" dirty="0">
                <a:latin typeface="Noto Sans JP" panose="020B0200000000000000" pitchFamily="50" charset="-128"/>
                <a:ea typeface="Noto Sans JP" panose="020B0200000000000000" pitchFamily="50" charset="-128"/>
                <a:cs typeface="PMingLiU"/>
              </a:rPr>
              <a:t>で、通常</a:t>
            </a:r>
            <a:r>
              <a:rPr sz="1177" spc="84" dirty="0">
                <a:latin typeface="Noto Sans JP" panose="020B0200000000000000" pitchFamily="50" charset="-128"/>
                <a:ea typeface="Noto Sans JP" panose="020B0200000000000000" pitchFamily="50" charset="-128"/>
                <a:cs typeface="Trebuchet MS"/>
              </a:rPr>
              <a:t>1</a:t>
            </a:r>
            <a:r>
              <a:rPr sz="1177" spc="84" dirty="0">
                <a:latin typeface="Noto Sans JP" panose="020B0200000000000000" pitchFamily="50" charset="-128"/>
                <a:ea typeface="Noto Sans JP" panose="020B0200000000000000" pitchFamily="50" charset="-128"/>
                <a:cs typeface="PMingLiU"/>
              </a:rPr>
              <a:t>～</a:t>
            </a:r>
            <a:r>
              <a:rPr sz="1177" spc="84" dirty="0">
                <a:latin typeface="Noto Sans JP" panose="020B0200000000000000" pitchFamily="50" charset="-128"/>
                <a:ea typeface="Noto Sans JP" panose="020B0200000000000000" pitchFamily="50" charset="-128"/>
                <a:cs typeface="Trebuchet MS"/>
              </a:rPr>
              <a:t>2</a:t>
            </a:r>
            <a:r>
              <a:rPr sz="1177" spc="-17" dirty="0">
                <a:latin typeface="Noto Sans JP" panose="020B0200000000000000" pitchFamily="50" charset="-128"/>
                <a:ea typeface="Noto Sans JP" panose="020B0200000000000000" pitchFamily="50" charset="-128"/>
                <a:cs typeface="PMingLiU"/>
              </a:rPr>
              <a:t>ヶ月程度が目安となります。お急ぎの場合も柔軟に対応いたしますので、ご相談ください。</a:t>
            </a:r>
            <a:endParaRPr sz="1177">
              <a:latin typeface="Noto Sans JP" panose="020B0200000000000000" pitchFamily="50" charset="-128"/>
              <a:ea typeface="Noto Sans JP" panose="020B0200000000000000" pitchFamily="50" charset="-128"/>
              <a:cs typeface="PMingLiU"/>
            </a:endParaRPr>
          </a:p>
        </p:txBody>
      </p:sp>
      <p:sp>
        <p:nvSpPr>
          <p:cNvPr id="38" name="object 38"/>
          <p:cNvSpPr txBox="1"/>
          <p:nvPr/>
        </p:nvSpPr>
        <p:spPr>
          <a:xfrm>
            <a:off x="1208941" y="5133493"/>
            <a:ext cx="3134497" cy="275189"/>
          </a:xfrm>
          <a:prstGeom prst="rect">
            <a:avLst/>
          </a:prstGeom>
        </p:spPr>
        <p:txBody>
          <a:bodyPr vert="horz" wrap="square" lIns="0" tIns="16369" rIns="0" bIns="0" rtlCol="0">
            <a:spAutoFit/>
          </a:bodyPr>
          <a:lstStyle/>
          <a:p>
            <a:pPr marL="14234">
              <a:spcBef>
                <a:spcPts val="128"/>
              </a:spcBef>
            </a:pPr>
            <a:r>
              <a:rPr sz="1457" b="1" spc="134" dirty="0">
                <a:latin typeface="Noto Sans JP" panose="020B0200000000000000" pitchFamily="50" charset="-128"/>
                <a:ea typeface="Noto Sans JP" panose="020B0200000000000000" pitchFamily="50" charset="-128"/>
                <a:cs typeface="Yu Gothic"/>
              </a:rPr>
              <a:t>Q.</a:t>
            </a:r>
            <a:r>
              <a:rPr sz="1457" b="1" spc="185" dirty="0">
                <a:latin typeface="Noto Sans JP" panose="020B0200000000000000" pitchFamily="50" charset="-128"/>
                <a:ea typeface="Noto Sans JP" panose="020B0200000000000000" pitchFamily="50" charset="-128"/>
                <a:cs typeface="Yu Gothic"/>
              </a:rPr>
              <a:t> </a:t>
            </a:r>
            <a:r>
              <a:rPr sz="1625" spc="-163" dirty="0">
                <a:latin typeface="Noto Sans JP" panose="020B0200000000000000" pitchFamily="50" charset="-128"/>
                <a:ea typeface="Noto Sans JP" panose="020B0200000000000000" pitchFamily="50" charset="-128"/>
                <a:cs typeface="PMingLiU"/>
              </a:rPr>
              <a:t>地</a:t>
            </a:r>
            <a:r>
              <a:rPr sz="1681" spc="-219" dirty="0">
                <a:latin typeface="Noto Sans JP" panose="020B0200000000000000" pitchFamily="50" charset="-128"/>
                <a:ea typeface="Noto Sans JP" panose="020B0200000000000000" pitchFamily="50" charset="-128"/>
                <a:cs typeface="SimSun"/>
              </a:rPr>
              <a:t>方</a:t>
            </a:r>
            <a:r>
              <a:rPr sz="1569" spc="-112" dirty="0">
                <a:latin typeface="Noto Sans JP" panose="020B0200000000000000" pitchFamily="50" charset="-128"/>
                <a:ea typeface="Noto Sans JP" panose="020B0200000000000000" pitchFamily="50" charset="-128"/>
                <a:cs typeface="PMingLiU"/>
              </a:rPr>
              <a:t>の</a:t>
            </a:r>
            <a:r>
              <a:rPr sz="1625" spc="-163" dirty="0">
                <a:latin typeface="Noto Sans JP" panose="020B0200000000000000" pitchFamily="50" charset="-128"/>
                <a:ea typeface="Noto Sans JP" panose="020B0200000000000000" pitchFamily="50" charset="-128"/>
                <a:cs typeface="SimSun"/>
              </a:rPr>
              <a:t>企業</a:t>
            </a:r>
            <a:r>
              <a:rPr sz="1569" spc="-112" dirty="0">
                <a:latin typeface="Noto Sans JP" panose="020B0200000000000000" pitchFamily="50" charset="-128"/>
                <a:ea typeface="Noto Sans JP" panose="020B0200000000000000" pitchFamily="50" charset="-128"/>
                <a:cs typeface="PMingLiU"/>
              </a:rPr>
              <a:t>でも</a:t>
            </a:r>
            <a:r>
              <a:rPr sz="1625" spc="-174" dirty="0">
                <a:latin typeface="Noto Sans JP" panose="020B0200000000000000" pitchFamily="50" charset="-128"/>
                <a:ea typeface="Noto Sans JP" panose="020B0200000000000000" pitchFamily="50" charset="-128"/>
                <a:cs typeface="SimSun"/>
              </a:rPr>
              <a:t>利</a:t>
            </a:r>
            <a:r>
              <a:rPr sz="1569" spc="-101" dirty="0">
                <a:latin typeface="Noto Sans JP" panose="020B0200000000000000" pitchFamily="50" charset="-128"/>
                <a:ea typeface="Noto Sans JP" panose="020B0200000000000000" pitchFamily="50" charset="-128"/>
                <a:cs typeface="PMingLiU"/>
              </a:rPr>
              <a:t>用</a:t>
            </a:r>
            <a:r>
              <a:rPr sz="1513" spc="-56" dirty="0">
                <a:latin typeface="Noto Sans JP" panose="020B0200000000000000" pitchFamily="50" charset="-128"/>
                <a:ea typeface="Noto Sans JP" panose="020B0200000000000000" pitchFamily="50" charset="-128"/>
                <a:cs typeface="PMingLiU"/>
              </a:rPr>
              <a:t>可</a:t>
            </a:r>
            <a:r>
              <a:rPr sz="1625" spc="-163" dirty="0">
                <a:latin typeface="Noto Sans JP" panose="020B0200000000000000" pitchFamily="50" charset="-128"/>
                <a:ea typeface="Noto Sans JP" panose="020B0200000000000000" pitchFamily="50" charset="-128"/>
                <a:cs typeface="PMingLiU"/>
              </a:rPr>
              <a:t>能</a:t>
            </a:r>
            <a:r>
              <a:rPr sz="1569" spc="-112" dirty="0">
                <a:latin typeface="Noto Sans JP" panose="020B0200000000000000" pitchFamily="50" charset="-128"/>
                <a:ea typeface="Noto Sans JP" panose="020B0200000000000000" pitchFamily="50" charset="-128"/>
                <a:cs typeface="PMingLiU"/>
              </a:rPr>
              <a:t>ですか</a:t>
            </a:r>
            <a:r>
              <a:rPr sz="1457" spc="-56" dirty="0">
                <a:latin typeface="Noto Sans JP" panose="020B0200000000000000" pitchFamily="50" charset="-128"/>
                <a:ea typeface="Noto Sans JP" panose="020B0200000000000000" pitchFamily="50" charset="-128"/>
                <a:cs typeface="PMingLiU"/>
              </a:rPr>
              <a:t>？</a:t>
            </a:r>
            <a:endParaRPr sz="1457" dirty="0">
              <a:latin typeface="Noto Sans JP" panose="020B0200000000000000" pitchFamily="50" charset="-128"/>
              <a:ea typeface="Noto Sans JP" panose="020B0200000000000000" pitchFamily="50" charset="-128"/>
              <a:cs typeface="PMingLiU"/>
            </a:endParaRPr>
          </a:p>
        </p:txBody>
      </p:sp>
      <p:sp>
        <p:nvSpPr>
          <p:cNvPr id="39" name="object 39"/>
          <p:cNvSpPr txBox="1"/>
          <p:nvPr/>
        </p:nvSpPr>
        <p:spPr>
          <a:xfrm>
            <a:off x="1334554" y="5583371"/>
            <a:ext cx="4524522" cy="446736"/>
          </a:xfrm>
          <a:prstGeom prst="rect">
            <a:avLst/>
          </a:prstGeom>
        </p:spPr>
        <p:txBody>
          <a:bodyPr vert="horz" wrap="square" lIns="0" tIns="14235" rIns="0" bIns="0" rtlCol="0">
            <a:spAutoFit/>
          </a:bodyPr>
          <a:lstStyle/>
          <a:p>
            <a:pPr marL="14234" marR="5694">
              <a:lnSpc>
                <a:spcPct val="125299"/>
              </a:lnSpc>
              <a:spcBef>
                <a:spcPts val="112"/>
              </a:spcBef>
            </a:pPr>
            <a:r>
              <a:rPr sz="1177" spc="-34" dirty="0">
                <a:latin typeface="Noto Sans JP" panose="020B0200000000000000" pitchFamily="50" charset="-128"/>
                <a:ea typeface="Noto Sans JP" panose="020B0200000000000000" pitchFamily="50" charset="-128"/>
                <a:cs typeface="PMingLiU"/>
              </a:rPr>
              <a:t>地方の企業でもこのサービスを利用できますか？特に遠隔地の企業</a:t>
            </a:r>
            <a:r>
              <a:rPr sz="1177" spc="-28" dirty="0">
                <a:latin typeface="Noto Sans JP" panose="020B0200000000000000" pitchFamily="50" charset="-128"/>
                <a:ea typeface="Noto Sans JP" panose="020B0200000000000000" pitchFamily="50" charset="-128"/>
                <a:cs typeface="PMingLiU"/>
              </a:rPr>
              <a:t>に対する対応についてお聞きします。</a:t>
            </a:r>
            <a:endParaRPr sz="1177" dirty="0">
              <a:latin typeface="Noto Sans JP" panose="020B0200000000000000" pitchFamily="50" charset="-128"/>
              <a:ea typeface="Noto Sans JP" panose="020B0200000000000000" pitchFamily="50" charset="-128"/>
              <a:cs typeface="PMingLiU"/>
            </a:endParaRPr>
          </a:p>
        </p:txBody>
      </p:sp>
      <p:sp>
        <p:nvSpPr>
          <p:cNvPr id="41" name="object 41"/>
          <p:cNvSpPr/>
          <p:nvPr/>
        </p:nvSpPr>
        <p:spPr>
          <a:xfrm>
            <a:off x="6013349" y="5146136"/>
            <a:ext cx="543768" cy="937358"/>
          </a:xfrm>
          <a:custGeom>
            <a:avLst/>
            <a:gdLst/>
            <a:ahLst/>
            <a:cxnLst/>
            <a:rect l="l" t="t" r="r" b="b"/>
            <a:pathLst>
              <a:path w="485139" h="836295">
                <a:moveTo>
                  <a:pt x="16713" y="0"/>
                </a:moveTo>
                <a:lnTo>
                  <a:pt x="0" y="0"/>
                </a:lnTo>
                <a:lnTo>
                  <a:pt x="0" y="835672"/>
                </a:lnTo>
                <a:lnTo>
                  <a:pt x="16713" y="835672"/>
                </a:lnTo>
                <a:lnTo>
                  <a:pt x="16713" y="0"/>
                </a:lnTo>
                <a:close/>
              </a:path>
              <a:path w="485139" h="836295">
                <a:moveTo>
                  <a:pt x="484682" y="167132"/>
                </a:moveTo>
                <a:lnTo>
                  <a:pt x="477520" y="118694"/>
                </a:lnTo>
                <a:lnTo>
                  <a:pt x="456539" y="74269"/>
                </a:lnTo>
                <a:lnTo>
                  <a:pt x="423519" y="37871"/>
                </a:lnTo>
                <a:lnTo>
                  <a:pt x="381508" y="12725"/>
                </a:lnTo>
                <a:lnTo>
                  <a:pt x="334010" y="800"/>
                </a:lnTo>
                <a:lnTo>
                  <a:pt x="317550" y="0"/>
                </a:lnTo>
                <a:lnTo>
                  <a:pt x="301078" y="800"/>
                </a:lnTo>
                <a:lnTo>
                  <a:pt x="253593" y="12725"/>
                </a:lnTo>
                <a:lnTo>
                  <a:pt x="211569" y="37871"/>
                </a:lnTo>
                <a:lnTo>
                  <a:pt x="178549" y="74269"/>
                </a:lnTo>
                <a:lnTo>
                  <a:pt x="157568" y="118694"/>
                </a:lnTo>
                <a:lnTo>
                  <a:pt x="150418" y="167132"/>
                </a:lnTo>
                <a:lnTo>
                  <a:pt x="151206" y="183603"/>
                </a:lnTo>
                <a:lnTo>
                  <a:pt x="163131" y="231101"/>
                </a:lnTo>
                <a:lnTo>
                  <a:pt x="188290" y="273113"/>
                </a:lnTo>
                <a:lnTo>
                  <a:pt x="224675" y="306133"/>
                </a:lnTo>
                <a:lnTo>
                  <a:pt x="269100" y="327113"/>
                </a:lnTo>
                <a:lnTo>
                  <a:pt x="317550" y="334276"/>
                </a:lnTo>
                <a:lnTo>
                  <a:pt x="334010" y="333476"/>
                </a:lnTo>
                <a:lnTo>
                  <a:pt x="381508" y="321551"/>
                </a:lnTo>
                <a:lnTo>
                  <a:pt x="423519" y="296405"/>
                </a:lnTo>
                <a:lnTo>
                  <a:pt x="456539" y="260007"/>
                </a:lnTo>
                <a:lnTo>
                  <a:pt x="477520" y="215582"/>
                </a:lnTo>
                <a:lnTo>
                  <a:pt x="484682" y="167132"/>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2" name="object 42"/>
          <p:cNvSpPr/>
          <p:nvPr/>
        </p:nvSpPr>
        <p:spPr>
          <a:xfrm>
            <a:off x="6181948" y="5146134"/>
            <a:ext cx="375086" cy="375086"/>
          </a:xfrm>
          <a:custGeom>
            <a:avLst/>
            <a:gdLst/>
            <a:ahLst/>
            <a:cxnLst/>
            <a:rect l="l" t="t" r="r" b="b"/>
            <a:pathLst>
              <a:path w="334645" h="334645">
                <a:moveTo>
                  <a:pt x="167133" y="334267"/>
                </a:moveTo>
                <a:lnTo>
                  <a:pt x="118688" y="327111"/>
                </a:lnTo>
                <a:lnTo>
                  <a:pt x="74230" y="306104"/>
                </a:lnTo>
                <a:lnTo>
                  <a:pt x="37871" y="273111"/>
                </a:lnTo>
                <a:lnTo>
                  <a:pt x="12721" y="231093"/>
                </a:lnTo>
                <a:lnTo>
                  <a:pt x="794" y="183598"/>
                </a:lnTo>
                <a:lnTo>
                  <a:pt x="0" y="167133"/>
                </a:lnTo>
                <a:lnTo>
                  <a:pt x="711" y="152389"/>
                </a:lnTo>
                <a:lnTo>
                  <a:pt x="12721" y="103174"/>
                </a:lnTo>
                <a:lnTo>
                  <a:pt x="37871" y="61156"/>
                </a:lnTo>
                <a:lnTo>
                  <a:pt x="74261" y="28140"/>
                </a:lnTo>
                <a:lnTo>
                  <a:pt x="118688" y="7156"/>
                </a:lnTo>
                <a:lnTo>
                  <a:pt x="167133" y="0"/>
                </a:lnTo>
                <a:lnTo>
                  <a:pt x="183598" y="795"/>
                </a:lnTo>
                <a:lnTo>
                  <a:pt x="199746" y="3180"/>
                </a:lnTo>
                <a:lnTo>
                  <a:pt x="215577" y="7156"/>
                </a:lnTo>
                <a:lnTo>
                  <a:pt x="231092" y="12722"/>
                </a:lnTo>
                <a:lnTo>
                  <a:pt x="239549" y="16713"/>
                </a:lnTo>
                <a:lnTo>
                  <a:pt x="167134" y="16713"/>
                </a:lnTo>
                <a:lnTo>
                  <a:pt x="159744" y="16894"/>
                </a:lnTo>
                <a:lnTo>
                  <a:pt x="116466" y="25502"/>
                </a:lnTo>
                <a:lnTo>
                  <a:pt x="77520" y="46319"/>
                </a:lnTo>
                <a:lnTo>
                  <a:pt x="46319" y="77520"/>
                </a:lnTo>
                <a:lnTo>
                  <a:pt x="25502" y="116466"/>
                </a:lnTo>
                <a:lnTo>
                  <a:pt x="16893" y="159744"/>
                </a:lnTo>
                <a:lnTo>
                  <a:pt x="16713" y="167133"/>
                </a:lnTo>
                <a:lnTo>
                  <a:pt x="16893" y="174523"/>
                </a:lnTo>
                <a:lnTo>
                  <a:pt x="25502" y="217800"/>
                </a:lnTo>
                <a:lnTo>
                  <a:pt x="46319" y="256746"/>
                </a:lnTo>
                <a:lnTo>
                  <a:pt x="77520" y="287947"/>
                </a:lnTo>
                <a:lnTo>
                  <a:pt x="116466" y="308765"/>
                </a:lnTo>
                <a:lnTo>
                  <a:pt x="159744" y="317373"/>
                </a:lnTo>
                <a:lnTo>
                  <a:pt x="167134" y="317554"/>
                </a:lnTo>
                <a:lnTo>
                  <a:pt x="239548" y="317554"/>
                </a:lnTo>
                <a:lnTo>
                  <a:pt x="231092" y="321545"/>
                </a:lnTo>
                <a:lnTo>
                  <a:pt x="215577" y="327111"/>
                </a:lnTo>
                <a:lnTo>
                  <a:pt x="199746" y="331087"/>
                </a:lnTo>
                <a:lnTo>
                  <a:pt x="183598" y="333472"/>
                </a:lnTo>
                <a:lnTo>
                  <a:pt x="167133" y="334267"/>
                </a:lnTo>
                <a:close/>
              </a:path>
              <a:path w="334645" h="334645">
                <a:moveTo>
                  <a:pt x="239548" y="317554"/>
                </a:moveTo>
                <a:lnTo>
                  <a:pt x="167134" y="317554"/>
                </a:lnTo>
                <a:lnTo>
                  <a:pt x="174523" y="317373"/>
                </a:lnTo>
                <a:lnTo>
                  <a:pt x="181877" y="316831"/>
                </a:lnTo>
                <a:lnTo>
                  <a:pt x="224697" y="306104"/>
                </a:lnTo>
                <a:lnTo>
                  <a:pt x="262560" y="283411"/>
                </a:lnTo>
                <a:lnTo>
                  <a:pt x="292203" y="250702"/>
                </a:lnTo>
                <a:lnTo>
                  <a:pt x="311078" y="210798"/>
                </a:lnTo>
                <a:lnTo>
                  <a:pt x="317554" y="167133"/>
                </a:lnTo>
                <a:lnTo>
                  <a:pt x="317374" y="159744"/>
                </a:lnTo>
                <a:lnTo>
                  <a:pt x="308765" y="116466"/>
                </a:lnTo>
                <a:lnTo>
                  <a:pt x="287947" y="77520"/>
                </a:lnTo>
                <a:lnTo>
                  <a:pt x="256747" y="46319"/>
                </a:lnTo>
                <a:lnTo>
                  <a:pt x="217800" y="25502"/>
                </a:lnTo>
                <a:lnTo>
                  <a:pt x="174523" y="16894"/>
                </a:lnTo>
                <a:lnTo>
                  <a:pt x="167134" y="16713"/>
                </a:lnTo>
                <a:lnTo>
                  <a:pt x="239549" y="16713"/>
                </a:lnTo>
                <a:lnTo>
                  <a:pt x="273110" y="37872"/>
                </a:lnTo>
                <a:lnTo>
                  <a:pt x="306126" y="74261"/>
                </a:lnTo>
                <a:lnTo>
                  <a:pt x="327111" y="118689"/>
                </a:lnTo>
                <a:lnTo>
                  <a:pt x="334268" y="167133"/>
                </a:lnTo>
                <a:lnTo>
                  <a:pt x="333555" y="181878"/>
                </a:lnTo>
                <a:lnTo>
                  <a:pt x="333472" y="183598"/>
                </a:lnTo>
                <a:lnTo>
                  <a:pt x="321545" y="231093"/>
                </a:lnTo>
                <a:lnTo>
                  <a:pt x="296394" y="273111"/>
                </a:lnTo>
                <a:lnTo>
                  <a:pt x="260036" y="306104"/>
                </a:lnTo>
                <a:lnTo>
                  <a:pt x="245999" y="314510"/>
                </a:lnTo>
                <a:lnTo>
                  <a:pt x="239548" y="317554"/>
                </a:lnTo>
                <a:close/>
              </a:path>
            </a:pathLst>
          </a:custGeom>
          <a:solidFill>
            <a:srgbClr val="FFFFFF">
              <a:alpha val="501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3" name="object 43"/>
          <p:cNvPicPr/>
          <p:nvPr/>
        </p:nvPicPr>
        <p:blipFill>
          <a:blip r:embed="rId3" cstate="print"/>
          <a:stretch>
            <a:fillRect/>
          </a:stretch>
        </p:blipFill>
        <p:spPr>
          <a:xfrm>
            <a:off x="6285233" y="5202335"/>
            <a:ext cx="140498" cy="262264"/>
          </a:xfrm>
          <a:prstGeom prst="rect">
            <a:avLst/>
          </a:prstGeom>
        </p:spPr>
      </p:pic>
      <p:pic>
        <p:nvPicPr>
          <p:cNvPr id="44" name="object 44"/>
          <p:cNvPicPr/>
          <p:nvPr/>
        </p:nvPicPr>
        <p:blipFill>
          <a:blip r:embed="rId6" cstate="print">
            <a:duotone>
              <a:prstClr val="black"/>
              <a:schemeClr val="accent1">
                <a:tint val="45000"/>
                <a:satMod val="400000"/>
              </a:schemeClr>
            </a:duotone>
          </a:blip>
          <a:stretch>
            <a:fillRect/>
          </a:stretch>
        </p:blipFill>
        <p:spPr>
          <a:xfrm>
            <a:off x="6669011" y="5211700"/>
            <a:ext cx="140498" cy="243531"/>
          </a:xfrm>
          <a:prstGeom prst="rect">
            <a:avLst/>
          </a:prstGeom>
        </p:spPr>
      </p:pic>
      <p:pic>
        <p:nvPicPr>
          <p:cNvPr id="45" name="object 45"/>
          <p:cNvPicPr/>
          <p:nvPr/>
        </p:nvPicPr>
        <p:blipFill>
          <a:blip r:embed="rId7" cstate="print">
            <a:duotone>
              <a:prstClr val="black"/>
              <a:schemeClr val="accent1">
                <a:tint val="45000"/>
                <a:satMod val="400000"/>
              </a:schemeClr>
            </a:duotone>
          </a:blip>
          <a:stretch>
            <a:fillRect/>
          </a:stretch>
        </p:blipFill>
        <p:spPr>
          <a:xfrm>
            <a:off x="4192193" y="6419314"/>
            <a:ext cx="149865" cy="131131"/>
          </a:xfrm>
          <a:prstGeom prst="rect">
            <a:avLst/>
          </a:prstGeom>
        </p:spPr>
      </p:pic>
      <p:sp>
        <p:nvSpPr>
          <p:cNvPr id="46" name="object 46"/>
          <p:cNvSpPr txBox="1"/>
          <p:nvPr/>
        </p:nvSpPr>
        <p:spPr>
          <a:xfrm>
            <a:off x="6692245" y="5518375"/>
            <a:ext cx="4524522" cy="446736"/>
          </a:xfrm>
          <a:prstGeom prst="rect">
            <a:avLst/>
          </a:prstGeom>
        </p:spPr>
        <p:txBody>
          <a:bodyPr vert="horz" wrap="square" lIns="0" tIns="14235" rIns="0" bIns="0" rtlCol="0">
            <a:spAutoFit/>
          </a:bodyPr>
          <a:lstStyle/>
          <a:p>
            <a:pPr marL="14234" marR="5694">
              <a:lnSpc>
                <a:spcPct val="125299"/>
              </a:lnSpc>
              <a:spcBef>
                <a:spcPts val="112"/>
              </a:spcBef>
            </a:pPr>
            <a:r>
              <a:rPr sz="1177" spc="-28" dirty="0">
                <a:latin typeface="Noto Sans JP" panose="020B0200000000000000" pitchFamily="50" charset="-128"/>
                <a:ea typeface="Noto Sans JP" panose="020B0200000000000000" pitchFamily="50" charset="-128"/>
                <a:cs typeface="PMingLiU"/>
              </a:rPr>
              <a:t>はい、可能です。候補者との面談はオンラインでも実施しており、全国の企業様にご利用いただけます。</a:t>
            </a:r>
            <a:endParaRPr sz="1177" dirty="0">
              <a:latin typeface="Noto Sans JP" panose="020B0200000000000000" pitchFamily="50" charset="-128"/>
              <a:ea typeface="Noto Sans JP" panose="020B0200000000000000" pitchFamily="50" charset="-128"/>
              <a:cs typeface="PMingLiU"/>
            </a:endParaRPr>
          </a:p>
        </p:txBody>
      </p:sp>
      <p:sp>
        <p:nvSpPr>
          <p:cNvPr id="47" name="object 47"/>
          <p:cNvSpPr txBox="1"/>
          <p:nvPr/>
        </p:nvSpPr>
        <p:spPr>
          <a:xfrm>
            <a:off x="4367370" y="6356161"/>
            <a:ext cx="3629155" cy="195514"/>
          </a:xfrm>
          <a:prstGeom prst="rect">
            <a:avLst/>
          </a:prstGeom>
        </p:spPr>
        <p:txBody>
          <a:bodyPr vert="horz" wrap="square" lIns="0" tIns="14235" rIns="0" bIns="0" rtlCol="0">
            <a:spAutoFit/>
          </a:bodyPr>
          <a:lstStyle/>
          <a:p>
            <a:pPr marL="14234">
              <a:spcBef>
                <a:spcPts val="112"/>
              </a:spcBef>
            </a:pPr>
            <a:r>
              <a:rPr sz="1177" spc="-28" dirty="0">
                <a:latin typeface="Noto Sans JP" panose="020B0200000000000000" pitchFamily="50" charset="-128"/>
                <a:ea typeface="Noto Sans JP" panose="020B0200000000000000" pitchFamily="50" charset="-128"/>
                <a:cs typeface="PMingLiU"/>
              </a:rPr>
              <a:t>他に質問がございましたら、お気軽にご相談ください</a:t>
            </a:r>
            <a:endParaRPr sz="1177" dirty="0">
              <a:latin typeface="Noto Sans JP" panose="020B0200000000000000" pitchFamily="50" charset="-128"/>
              <a:ea typeface="Noto Sans JP" panose="020B0200000000000000" pitchFamily="50" charset="-128"/>
              <a:cs typeface="PMingLiU"/>
            </a:endParaRPr>
          </a:p>
        </p:txBody>
      </p:sp>
      <p:sp>
        <p:nvSpPr>
          <p:cNvPr id="2" name="object 5">
            <a:extLst>
              <a:ext uri="{FF2B5EF4-FFF2-40B4-BE49-F238E27FC236}">
                <a16:creationId xmlns:a16="http://schemas.microsoft.com/office/drawing/2014/main" id="{B60B34DE-BF77-62BE-8A4A-661A01A8AFE5}"/>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dirty="0">
              <a:latin typeface="Noto Sans JP" panose="020B0200000000000000" pitchFamily="50" charset="-128"/>
              <a:ea typeface="Noto Sans JP" panose="020B0200000000000000" pitchFamily="50" charset="-128"/>
            </a:endParaRPr>
          </a:p>
        </p:txBody>
      </p:sp>
      <p:pic>
        <p:nvPicPr>
          <p:cNvPr id="6" name="object 13">
            <a:extLst>
              <a:ext uri="{FF2B5EF4-FFF2-40B4-BE49-F238E27FC236}">
                <a16:creationId xmlns:a16="http://schemas.microsoft.com/office/drawing/2014/main" id="{8AC85843-44C7-07C9-3F27-5A85A1D135C6}"/>
              </a:ext>
            </a:extLst>
          </p:cNvPr>
          <p:cNvPicPr/>
          <p:nvPr/>
        </p:nvPicPr>
        <p:blipFill>
          <a:blip r:embed="rId2" cstate="print">
            <a:duotone>
              <a:prstClr val="black"/>
              <a:schemeClr val="accent1">
                <a:tint val="45000"/>
                <a:satMod val="400000"/>
              </a:schemeClr>
            </a:duotone>
          </a:blip>
          <a:stretch>
            <a:fillRect/>
          </a:stretch>
        </p:blipFill>
        <p:spPr>
          <a:xfrm>
            <a:off x="951033" y="3584029"/>
            <a:ext cx="121766" cy="239299"/>
          </a:xfrm>
          <a:prstGeom prst="rect">
            <a:avLst/>
          </a:prstGeom>
        </p:spPr>
      </p:pic>
      <p:pic>
        <p:nvPicPr>
          <p:cNvPr id="54" name="object 13">
            <a:extLst>
              <a:ext uri="{FF2B5EF4-FFF2-40B4-BE49-F238E27FC236}">
                <a16:creationId xmlns:a16="http://schemas.microsoft.com/office/drawing/2014/main" id="{7A175339-D9D3-A8BE-3F4B-3FB80F92BC03}"/>
              </a:ext>
            </a:extLst>
          </p:cNvPr>
          <p:cNvPicPr/>
          <p:nvPr/>
        </p:nvPicPr>
        <p:blipFill>
          <a:blip r:embed="rId2" cstate="print">
            <a:duotone>
              <a:prstClr val="black"/>
              <a:schemeClr val="accent1">
                <a:tint val="45000"/>
                <a:satMod val="400000"/>
              </a:schemeClr>
            </a:duotone>
          </a:blip>
          <a:stretch>
            <a:fillRect/>
          </a:stretch>
        </p:blipFill>
        <p:spPr>
          <a:xfrm>
            <a:off x="951033" y="5344072"/>
            <a:ext cx="121766" cy="239299"/>
          </a:xfrm>
          <a:prstGeom prst="rect">
            <a:avLst/>
          </a:prstGeom>
        </p:spPr>
      </p:pic>
      <p:pic>
        <p:nvPicPr>
          <p:cNvPr id="8" name="図 7">
            <a:extLst>
              <a:ext uri="{FF2B5EF4-FFF2-40B4-BE49-F238E27FC236}">
                <a16:creationId xmlns:a16="http://schemas.microsoft.com/office/drawing/2014/main" id="{DA8B97B3-99D6-6E5D-F27E-7A045D99237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3" name="object 24">
            <a:extLst>
              <a:ext uri="{FF2B5EF4-FFF2-40B4-BE49-F238E27FC236}">
                <a16:creationId xmlns:a16="http://schemas.microsoft.com/office/drawing/2014/main" id="{B9E40590-2E33-B9F4-A24C-83084870DAD9}"/>
              </a:ext>
            </a:extLst>
          </p:cNvPr>
          <p:cNvSpPr/>
          <p:nvPr/>
        </p:nvSpPr>
        <p:spPr>
          <a:xfrm>
            <a:off x="845001" y="1279170"/>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2" name="object 24">
            <a:extLst>
              <a:ext uri="{FF2B5EF4-FFF2-40B4-BE49-F238E27FC236}">
                <a16:creationId xmlns:a16="http://schemas.microsoft.com/office/drawing/2014/main" id="{37331CB3-62A8-A60B-B75E-F65A87420FEA}"/>
              </a:ext>
            </a:extLst>
          </p:cNvPr>
          <p:cNvSpPr/>
          <p:nvPr/>
        </p:nvSpPr>
        <p:spPr>
          <a:xfrm>
            <a:off x="836283" y="3508040"/>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3" name="object 24">
            <a:extLst>
              <a:ext uri="{FF2B5EF4-FFF2-40B4-BE49-F238E27FC236}">
                <a16:creationId xmlns:a16="http://schemas.microsoft.com/office/drawing/2014/main" id="{520E54B4-53F9-DA6E-40BA-80966FDF68D2}"/>
              </a:ext>
            </a:extLst>
          </p:cNvPr>
          <p:cNvSpPr/>
          <p:nvPr/>
        </p:nvSpPr>
        <p:spPr>
          <a:xfrm>
            <a:off x="837810" y="5285430"/>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矢印: 五方向 5">
            <a:extLst>
              <a:ext uri="{FF2B5EF4-FFF2-40B4-BE49-F238E27FC236}">
                <a16:creationId xmlns:a16="http://schemas.microsoft.com/office/drawing/2014/main" id="{9B0AC1F5-CB4B-32A3-C515-A326F0362CAF}"/>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object 7"/>
          <p:cNvSpPr txBox="1">
            <a:spLocks noGrp="1"/>
          </p:cNvSpPr>
          <p:nvPr>
            <p:ph type="title"/>
          </p:nvPr>
        </p:nvSpPr>
        <p:spPr>
          <a:xfrm>
            <a:off x="608828" y="145268"/>
            <a:ext cx="2340600" cy="402891"/>
          </a:xfrm>
          <a:prstGeom prst="rect">
            <a:avLst/>
          </a:prstGeom>
        </p:spPr>
        <p:txBody>
          <a:bodyPr vert="horz" wrap="square" lIns="0" tIns="14947" rIns="0" bIns="0" rtlCol="0">
            <a:spAutoFit/>
          </a:bodyPr>
          <a:lstStyle/>
          <a:p>
            <a:pPr marL="14234">
              <a:spcBef>
                <a:spcPts val="118"/>
              </a:spcBef>
            </a:pPr>
            <a:r>
              <a:rPr sz="2800" b="1" spc="-50" dirty="0" err="1">
                <a:solidFill>
                  <a:schemeClr val="bg1"/>
                </a:solidFill>
                <a:latin typeface="Noto Sans JP" panose="020B0200000000000000" pitchFamily="50" charset="-128"/>
                <a:ea typeface="Noto Sans JP" panose="020B0200000000000000" pitchFamily="50" charset="-128"/>
              </a:rPr>
              <a:t>お</a:t>
            </a:r>
            <a:r>
              <a:rPr sz="2800" b="1" spc="-235" dirty="0" err="1">
                <a:solidFill>
                  <a:schemeClr val="bg1"/>
                </a:solidFill>
                <a:latin typeface="Noto Sans JP" panose="020B0200000000000000" pitchFamily="50" charset="-128"/>
                <a:ea typeface="Noto Sans JP" panose="020B0200000000000000" pitchFamily="50" charset="-128"/>
              </a:rPr>
              <a:t>問</a:t>
            </a:r>
            <a:r>
              <a:rPr lang="ja-JP" altLang="en-US" sz="2800" b="1" spc="185" dirty="0">
                <a:solidFill>
                  <a:schemeClr val="bg1"/>
                </a:solidFill>
                <a:latin typeface="Noto Sans JP" panose="020B0200000000000000" pitchFamily="50" charset="-128"/>
                <a:ea typeface="Noto Sans JP" panose="020B0200000000000000" pitchFamily="50" charset="-128"/>
              </a:rPr>
              <a:t>い</a:t>
            </a:r>
            <a:r>
              <a:rPr sz="2800" b="1" spc="-331" dirty="0" err="1">
                <a:solidFill>
                  <a:schemeClr val="bg1"/>
                </a:solidFill>
                <a:latin typeface="Noto Sans JP" panose="020B0200000000000000" pitchFamily="50" charset="-128"/>
                <a:ea typeface="Noto Sans JP" panose="020B0200000000000000" pitchFamily="50" charset="-128"/>
                <a:cs typeface="SimSun"/>
              </a:rPr>
              <a:t>合</a:t>
            </a:r>
            <a:r>
              <a:rPr sz="2800" b="1" spc="-56" dirty="0" err="1">
                <a:solidFill>
                  <a:schemeClr val="bg1"/>
                </a:solidFill>
                <a:latin typeface="Noto Sans JP" panose="020B0200000000000000" pitchFamily="50" charset="-128"/>
                <a:ea typeface="Noto Sans JP" panose="020B0200000000000000" pitchFamily="50" charset="-128"/>
              </a:rPr>
              <a:t>わせ</a:t>
            </a:r>
            <a:endParaRPr sz="2800" b="1" dirty="0">
              <a:solidFill>
                <a:schemeClr val="bg1"/>
              </a:solidFill>
              <a:latin typeface="Noto Sans JP" panose="020B0200000000000000" pitchFamily="50" charset="-128"/>
              <a:ea typeface="Noto Sans JP" panose="020B0200000000000000" pitchFamily="50" charset="-128"/>
              <a:cs typeface="SimSun"/>
            </a:endParaRPr>
          </a:p>
        </p:txBody>
      </p:sp>
      <p:sp>
        <p:nvSpPr>
          <p:cNvPr id="8" name="object 8"/>
          <p:cNvSpPr txBox="1"/>
          <p:nvPr/>
        </p:nvSpPr>
        <p:spPr>
          <a:xfrm>
            <a:off x="3110653" y="1132105"/>
            <a:ext cx="5778606" cy="240757"/>
          </a:xfrm>
          <a:prstGeom prst="rect">
            <a:avLst/>
          </a:prstGeom>
        </p:spPr>
        <p:txBody>
          <a:bodyPr vert="horz" wrap="square" lIns="0" tIns="16369" rIns="0" bIns="0" rtlCol="0">
            <a:spAutoFit/>
          </a:bodyPr>
          <a:lstStyle/>
          <a:p>
            <a:pPr marL="14234">
              <a:spcBef>
                <a:spcPts val="128"/>
              </a:spcBef>
            </a:pPr>
            <a:r>
              <a:rPr lang="ja-JP" altLang="en-US" sz="1457" dirty="0">
                <a:latin typeface="Noto Sans JP" panose="020B0200000000000000" pitchFamily="50" charset="-128"/>
                <a:ea typeface="Noto Sans JP" panose="020B0200000000000000" pitchFamily="50" charset="-128"/>
                <a:cs typeface="PMingLiU"/>
              </a:rPr>
              <a:t>「</a:t>
            </a:r>
            <a:r>
              <a:rPr lang="en-US" altLang="ja-JP" sz="1457" spc="84" dirty="0">
                <a:latin typeface="Noto Sans JP" panose="020B0200000000000000" pitchFamily="50" charset="-128"/>
                <a:ea typeface="Noto Sans JP" panose="020B0200000000000000" pitchFamily="50" charset="-128"/>
                <a:cs typeface="Trebuchet MS"/>
              </a:rPr>
              <a:t>AI</a:t>
            </a:r>
            <a:r>
              <a:rPr lang="ja-JP" altLang="en-US" sz="1457" spc="297" dirty="0">
                <a:latin typeface="Noto Sans JP" panose="020B0200000000000000" pitchFamily="50" charset="-128"/>
                <a:ea typeface="Noto Sans JP" panose="020B0200000000000000" pitchFamily="50" charset="-128"/>
                <a:cs typeface="Trebuchet MS"/>
              </a:rPr>
              <a:t> </a:t>
            </a:r>
            <a:r>
              <a:rPr lang="en-US" altLang="ja-JP" sz="1457" spc="106" dirty="0">
                <a:latin typeface="Noto Sans JP" panose="020B0200000000000000" pitchFamily="50" charset="-128"/>
                <a:ea typeface="Noto Sans JP" panose="020B0200000000000000" pitchFamily="50" charset="-128"/>
                <a:cs typeface="Trebuchet MS"/>
              </a:rPr>
              <a:t>Labo</a:t>
            </a:r>
            <a:r>
              <a:rPr lang="ja-JP" altLang="en-US" sz="1457" spc="-17" dirty="0">
                <a:latin typeface="Noto Sans JP" panose="020B0200000000000000" pitchFamily="50" charset="-128"/>
                <a:ea typeface="Noto Sans JP" panose="020B0200000000000000" pitchFamily="50" charset="-128"/>
                <a:cs typeface="PMingLiU"/>
              </a:rPr>
              <a:t>」修了生で、貴社の</a:t>
            </a:r>
            <a:r>
              <a:rPr lang="en-US" altLang="ja-JP" sz="1457" spc="84" dirty="0">
                <a:latin typeface="Noto Sans JP" panose="020B0200000000000000" pitchFamily="50" charset="-128"/>
                <a:ea typeface="Noto Sans JP" panose="020B0200000000000000" pitchFamily="50" charset="-128"/>
                <a:cs typeface="Trebuchet MS"/>
              </a:rPr>
              <a:t>AI</a:t>
            </a:r>
            <a:r>
              <a:rPr lang="ja-JP" altLang="en-US" sz="1457" spc="-11" dirty="0">
                <a:latin typeface="Noto Sans JP" panose="020B0200000000000000" pitchFamily="50" charset="-128"/>
                <a:ea typeface="Noto Sans JP" panose="020B0200000000000000" pitchFamily="50" charset="-128"/>
                <a:cs typeface="PMingLiU"/>
              </a:rPr>
              <a:t>プロジェクトを加速させませんか？</a:t>
            </a:r>
            <a:endParaRPr lang="ja-JP" altLang="en-US" sz="1457" dirty="0">
              <a:latin typeface="Noto Sans JP" panose="020B0200000000000000" pitchFamily="50" charset="-128"/>
              <a:ea typeface="Noto Sans JP" panose="020B0200000000000000" pitchFamily="50" charset="-128"/>
              <a:cs typeface="PMingLiU"/>
            </a:endParaRPr>
          </a:p>
        </p:txBody>
      </p:sp>
      <p:sp>
        <p:nvSpPr>
          <p:cNvPr id="13" name="object 13"/>
          <p:cNvSpPr txBox="1"/>
          <p:nvPr/>
        </p:nvSpPr>
        <p:spPr>
          <a:xfrm>
            <a:off x="3309735" y="4727220"/>
            <a:ext cx="5417754" cy="989799"/>
          </a:xfrm>
          <a:prstGeom prst="rect">
            <a:avLst/>
          </a:prstGeom>
        </p:spPr>
        <p:txBody>
          <a:bodyPr vert="horz" wrap="square" lIns="0" tIns="19217" rIns="0" bIns="0" rtlCol="0">
            <a:spAutoFit/>
          </a:bodyPr>
          <a:lstStyle/>
          <a:p>
            <a:pPr marL="246963" algn="ctr">
              <a:spcBef>
                <a:spcPts val="151"/>
              </a:spcBef>
            </a:pPr>
            <a:endParaRPr sz="1345" dirty="0">
              <a:latin typeface="Noto Sans JP" panose="020B0200000000000000" pitchFamily="50" charset="-128"/>
              <a:ea typeface="Noto Sans JP" panose="020B0200000000000000" pitchFamily="50" charset="-128"/>
              <a:cs typeface="PMingLiU"/>
            </a:endParaRPr>
          </a:p>
          <a:p>
            <a:pPr algn="ctr">
              <a:spcBef>
                <a:spcPts val="874"/>
              </a:spcBef>
            </a:pPr>
            <a:endParaRPr sz="1289" dirty="0">
              <a:latin typeface="Noto Sans JP" panose="020B0200000000000000" pitchFamily="50" charset="-128"/>
              <a:ea typeface="Noto Sans JP" panose="020B0200000000000000" pitchFamily="50" charset="-128"/>
              <a:cs typeface="PMingLiU"/>
            </a:endParaRPr>
          </a:p>
          <a:p>
            <a:pPr marL="1809162" marR="5694" indent="-1795639">
              <a:lnSpc>
                <a:spcPct val="125299"/>
              </a:lnSpc>
            </a:pPr>
            <a:r>
              <a:rPr sz="1177" i="1" spc="56" dirty="0">
                <a:latin typeface="Noto Sans JP" panose="020B0200000000000000" pitchFamily="50" charset="-128"/>
                <a:ea typeface="Noto Sans JP" panose="020B0200000000000000" pitchFamily="50" charset="-128"/>
                <a:cs typeface="Trebuchet MS"/>
              </a:rPr>
              <a:t>AI</a:t>
            </a:r>
            <a:r>
              <a:rPr sz="1177" spc="-17" dirty="0">
                <a:latin typeface="Noto Sans JP" panose="020B0200000000000000" pitchFamily="50" charset="-128"/>
                <a:ea typeface="Noto Sans JP" panose="020B0200000000000000" pitchFamily="50" charset="-128"/>
                <a:cs typeface="PMingLiU"/>
              </a:rPr>
              <a:t>人材不足の問題に、私たちの「</a:t>
            </a:r>
            <a:r>
              <a:rPr sz="1177" i="1" spc="56" dirty="0">
                <a:latin typeface="Noto Sans JP" panose="020B0200000000000000" pitchFamily="50" charset="-128"/>
                <a:ea typeface="Noto Sans JP" panose="020B0200000000000000" pitchFamily="50" charset="-128"/>
                <a:cs typeface="Trebuchet MS"/>
              </a:rPr>
              <a:t>AI</a:t>
            </a:r>
            <a:r>
              <a:rPr sz="1177" spc="-28" dirty="0">
                <a:latin typeface="Noto Sans JP" panose="020B0200000000000000" pitchFamily="50" charset="-128"/>
                <a:ea typeface="Noto Sans JP" panose="020B0200000000000000" pitchFamily="50" charset="-128"/>
                <a:cs typeface="PMingLiU"/>
              </a:rPr>
              <a:t>特化型人材紹介サービス」で対応できます。</a:t>
            </a:r>
            <a:r>
              <a:rPr sz="1177" spc="-22" dirty="0">
                <a:latin typeface="Noto Sans JP" panose="020B0200000000000000" pitchFamily="50" charset="-128"/>
                <a:ea typeface="Noto Sans JP" panose="020B0200000000000000" pitchFamily="50" charset="-128"/>
                <a:cs typeface="PMingLiU"/>
              </a:rPr>
              <a:t>お気軽にご連絡ください。</a:t>
            </a:r>
            <a:endParaRPr sz="1177" dirty="0">
              <a:latin typeface="Noto Sans JP" panose="020B0200000000000000" pitchFamily="50" charset="-128"/>
              <a:ea typeface="Noto Sans JP" panose="020B0200000000000000" pitchFamily="50" charset="-128"/>
              <a:cs typeface="PMingLiU"/>
            </a:endParaRPr>
          </a:p>
        </p:txBody>
      </p:sp>
      <p:sp>
        <p:nvSpPr>
          <p:cNvPr id="15" name="object 15"/>
          <p:cNvSpPr/>
          <p:nvPr/>
        </p:nvSpPr>
        <p:spPr>
          <a:xfrm>
            <a:off x="382445" y="2075177"/>
            <a:ext cx="3578622" cy="2743199"/>
          </a:xfrm>
          <a:custGeom>
            <a:avLst/>
            <a:gdLst/>
            <a:ahLst/>
            <a:cxnLst/>
            <a:rect l="l" t="t" r="r" b="b"/>
            <a:pathLst>
              <a:path w="3192779" h="1638300">
                <a:moveTo>
                  <a:pt x="3129795" y="1637913"/>
                </a:moveTo>
                <a:lnTo>
                  <a:pt x="46847" y="1637913"/>
                </a:lnTo>
                <a:lnTo>
                  <a:pt x="43587" y="1637484"/>
                </a:lnTo>
                <a:lnTo>
                  <a:pt x="12357" y="1615228"/>
                </a:lnTo>
                <a:lnTo>
                  <a:pt x="0" y="1575449"/>
                </a:lnTo>
                <a:lnTo>
                  <a:pt x="0" y="1571059"/>
                </a:lnTo>
                <a:lnTo>
                  <a:pt x="0" y="62463"/>
                </a:lnTo>
                <a:lnTo>
                  <a:pt x="12357" y="22684"/>
                </a:lnTo>
                <a:lnTo>
                  <a:pt x="43587" y="428"/>
                </a:lnTo>
                <a:lnTo>
                  <a:pt x="46847" y="0"/>
                </a:lnTo>
                <a:lnTo>
                  <a:pt x="3129795" y="0"/>
                </a:lnTo>
                <a:lnTo>
                  <a:pt x="3166196" y="13705"/>
                </a:lnTo>
                <a:lnTo>
                  <a:pt x="3188849" y="45325"/>
                </a:lnTo>
                <a:lnTo>
                  <a:pt x="3192258" y="62463"/>
                </a:lnTo>
                <a:lnTo>
                  <a:pt x="3192258" y="1575449"/>
                </a:lnTo>
                <a:lnTo>
                  <a:pt x="3178553" y="1611851"/>
                </a:lnTo>
                <a:lnTo>
                  <a:pt x="3146933" y="1634503"/>
                </a:lnTo>
                <a:lnTo>
                  <a:pt x="3134142" y="1637484"/>
                </a:lnTo>
                <a:lnTo>
                  <a:pt x="3129795" y="163791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6" name="object 16"/>
          <p:cNvSpPr/>
          <p:nvPr/>
        </p:nvSpPr>
        <p:spPr>
          <a:xfrm>
            <a:off x="363710" y="2075544"/>
            <a:ext cx="69750" cy="2742134"/>
          </a:xfrm>
          <a:custGeom>
            <a:avLst/>
            <a:gdLst/>
            <a:ahLst/>
            <a:cxnLst/>
            <a:rect l="l" t="t" r="r" b="b"/>
            <a:pathLst>
              <a:path w="62230" h="1637664">
                <a:moveTo>
                  <a:pt x="61808" y="1637425"/>
                </a:moveTo>
                <a:lnTo>
                  <a:pt x="24462" y="1622520"/>
                </a:lnTo>
                <a:lnTo>
                  <a:pt x="2862" y="1590193"/>
                </a:lnTo>
                <a:lnTo>
                  <a:pt x="0" y="1570815"/>
                </a:lnTo>
                <a:lnTo>
                  <a:pt x="0" y="66609"/>
                </a:lnTo>
                <a:lnTo>
                  <a:pt x="11256" y="29461"/>
                </a:lnTo>
                <a:lnTo>
                  <a:pt x="41269" y="4845"/>
                </a:lnTo>
                <a:lnTo>
                  <a:pt x="61808" y="0"/>
                </a:lnTo>
                <a:lnTo>
                  <a:pt x="58156" y="1452"/>
                </a:lnTo>
                <a:lnTo>
                  <a:pt x="49966" y="8237"/>
                </a:lnTo>
                <a:lnTo>
                  <a:pt x="34858" y="47232"/>
                </a:lnTo>
                <a:lnTo>
                  <a:pt x="33426" y="66609"/>
                </a:lnTo>
                <a:lnTo>
                  <a:pt x="33426" y="1570815"/>
                </a:lnTo>
                <a:lnTo>
                  <a:pt x="40082" y="1611819"/>
                </a:lnTo>
                <a:lnTo>
                  <a:pt x="58156" y="1635973"/>
                </a:lnTo>
                <a:lnTo>
                  <a:pt x="61808" y="163742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9" name="object 19"/>
          <p:cNvPicPr/>
          <p:nvPr/>
        </p:nvPicPr>
        <p:blipFill>
          <a:blip r:embed="rId3" cstate="print">
            <a:duotone>
              <a:schemeClr val="accent1">
                <a:shade val="45000"/>
                <a:satMod val="135000"/>
              </a:schemeClr>
              <a:prstClr val="white"/>
            </a:duotone>
          </a:blip>
          <a:stretch>
            <a:fillRect/>
          </a:stretch>
        </p:blipFill>
        <p:spPr>
          <a:xfrm>
            <a:off x="2040330" y="2670791"/>
            <a:ext cx="280997" cy="337197"/>
          </a:xfrm>
          <a:prstGeom prst="rect">
            <a:avLst/>
          </a:prstGeom>
        </p:spPr>
      </p:pic>
      <p:sp>
        <p:nvSpPr>
          <p:cNvPr id="20" name="object 20"/>
          <p:cNvSpPr txBox="1"/>
          <p:nvPr/>
        </p:nvSpPr>
        <p:spPr>
          <a:xfrm>
            <a:off x="1885598" y="3283935"/>
            <a:ext cx="595013" cy="240757"/>
          </a:xfrm>
          <a:prstGeom prst="rect">
            <a:avLst/>
          </a:prstGeom>
        </p:spPr>
        <p:txBody>
          <a:bodyPr vert="horz" wrap="square" lIns="0" tIns="16369" rIns="0" bIns="0" rtlCol="0">
            <a:spAutoFit/>
          </a:bodyPr>
          <a:lstStyle/>
          <a:p>
            <a:pPr marL="14234">
              <a:spcBef>
                <a:spcPts val="128"/>
              </a:spcBef>
            </a:pPr>
            <a:r>
              <a:rPr sz="1457" b="1" spc="-22" dirty="0">
                <a:latin typeface="Noto Sans JP" panose="020B0200000000000000" pitchFamily="50" charset="-128"/>
                <a:ea typeface="Noto Sans JP" panose="020B0200000000000000" pitchFamily="50" charset="-128"/>
                <a:cs typeface="PMingLiU"/>
              </a:rPr>
              <a:t>メール</a:t>
            </a:r>
            <a:endParaRPr sz="1457" b="1" dirty="0">
              <a:latin typeface="Noto Sans JP" panose="020B0200000000000000" pitchFamily="50" charset="-128"/>
              <a:ea typeface="Noto Sans JP" panose="020B0200000000000000" pitchFamily="50" charset="-128"/>
              <a:cs typeface="PMingLiU"/>
            </a:endParaRPr>
          </a:p>
        </p:txBody>
      </p:sp>
      <p:sp>
        <p:nvSpPr>
          <p:cNvPr id="21" name="object 21"/>
          <p:cNvSpPr txBox="1"/>
          <p:nvPr/>
        </p:nvSpPr>
        <p:spPr>
          <a:xfrm>
            <a:off x="1019628" y="3668148"/>
            <a:ext cx="2674296" cy="217792"/>
          </a:xfrm>
          <a:prstGeom prst="rect">
            <a:avLst/>
          </a:prstGeom>
        </p:spPr>
        <p:txBody>
          <a:bodyPr vert="horz" wrap="square" lIns="0" tIns="19217" rIns="0" bIns="0" rtlCol="0">
            <a:spAutoFit/>
          </a:bodyPr>
          <a:lstStyle/>
          <a:p>
            <a:pPr marL="14234">
              <a:spcBef>
                <a:spcPts val="151"/>
              </a:spcBef>
            </a:pPr>
            <a:r>
              <a:rPr sz="1289" spc="95" dirty="0">
                <a:solidFill>
                  <a:srgbClr val="FFFFFF"/>
                </a:solidFill>
                <a:latin typeface="Noto Sans JP" panose="020B0200000000000000" pitchFamily="50" charset="-128"/>
                <a:ea typeface="Noto Sans JP" panose="020B0200000000000000" pitchFamily="50" charset="-128"/>
                <a:cs typeface="Trebuchet MS"/>
                <a:hlinkClick r:id="rId4"/>
              </a:rPr>
              <a:t>info@example-</a:t>
            </a:r>
            <a:r>
              <a:rPr sz="1289" spc="62" dirty="0">
                <a:solidFill>
                  <a:srgbClr val="FFFFFF"/>
                </a:solidFill>
                <a:latin typeface="Noto Sans JP" panose="020B0200000000000000" pitchFamily="50" charset="-128"/>
                <a:ea typeface="Noto Sans JP" panose="020B0200000000000000" pitchFamily="50" charset="-128"/>
                <a:cs typeface="Trebuchet MS"/>
                <a:hlinkClick r:id="rId4"/>
              </a:rPr>
              <a:t>ai-service.jp</a:t>
            </a:r>
            <a:endParaRPr sz="1289" dirty="0">
              <a:latin typeface="Noto Sans JP" panose="020B0200000000000000" pitchFamily="50" charset="-128"/>
              <a:ea typeface="Noto Sans JP" panose="020B0200000000000000" pitchFamily="50" charset="-128"/>
              <a:cs typeface="Trebuchet MS"/>
            </a:endParaRPr>
          </a:p>
        </p:txBody>
      </p:sp>
      <p:sp>
        <p:nvSpPr>
          <p:cNvPr id="23" name="object 23"/>
          <p:cNvSpPr/>
          <p:nvPr/>
        </p:nvSpPr>
        <p:spPr>
          <a:xfrm>
            <a:off x="8136275" y="2075177"/>
            <a:ext cx="3578622" cy="2743199"/>
          </a:xfrm>
          <a:custGeom>
            <a:avLst/>
            <a:gdLst/>
            <a:ahLst/>
            <a:cxnLst/>
            <a:rect l="l" t="t" r="r" b="b"/>
            <a:pathLst>
              <a:path w="3192779" h="1638300">
                <a:moveTo>
                  <a:pt x="3129795" y="1637913"/>
                </a:moveTo>
                <a:lnTo>
                  <a:pt x="46847" y="1637913"/>
                </a:lnTo>
                <a:lnTo>
                  <a:pt x="43587" y="1637484"/>
                </a:lnTo>
                <a:lnTo>
                  <a:pt x="12357" y="1615228"/>
                </a:lnTo>
                <a:lnTo>
                  <a:pt x="0" y="1575449"/>
                </a:lnTo>
                <a:lnTo>
                  <a:pt x="0" y="1571059"/>
                </a:lnTo>
                <a:lnTo>
                  <a:pt x="0" y="62463"/>
                </a:lnTo>
                <a:lnTo>
                  <a:pt x="12357" y="22684"/>
                </a:lnTo>
                <a:lnTo>
                  <a:pt x="43587" y="428"/>
                </a:lnTo>
                <a:lnTo>
                  <a:pt x="46847" y="0"/>
                </a:lnTo>
                <a:lnTo>
                  <a:pt x="3129795" y="0"/>
                </a:lnTo>
                <a:lnTo>
                  <a:pt x="3166196" y="13705"/>
                </a:lnTo>
                <a:lnTo>
                  <a:pt x="3188850" y="45325"/>
                </a:lnTo>
                <a:lnTo>
                  <a:pt x="3192259" y="62463"/>
                </a:lnTo>
                <a:lnTo>
                  <a:pt x="3192259" y="1575449"/>
                </a:lnTo>
                <a:lnTo>
                  <a:pt x="3178553" y="1611851"/>
                </a:lnTo>
                <a:lnTo>
                  <a:pt x="3146933" y="1634503"/>
                </a:lnTo>
                <a:lnTo>
                  <a:pt x="3134141" y="1637484"/>
                </a:lnTo>
                <a:lnTo>
                  <a:pt x="3129795" y="163791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4" name="object 24"/>
          <p:cNvSpPr/>
          <p:nvPr/>
        </p:nvSpPr>
        <p:spPr>
          <a:xfrm>
            <a:off x="8117542" y="2075544"/>
            <a:ext cx="69750" cy="2742134"/>
          </a:xfrm>
          <a:custGeom>
            <a:avLst/>
            <a:gdLst/>
            <a:ahLst/>
            <a:cxnLst/>
            <a:rect l="l" t="t" r="r" b="b"/>
            <a:pathLst>
              <a:path w="62229" h="1637664">
                <a:moveTo>
                  <a:pt x="61808" y="1637425"/>
                </a:moveTo>
                <a:lnTo>
                  <a:pt x="24462" y="1622520"/>
                </a:lnTo>
                <a:lnTo>
                  <a:pt x="2862" y="1590193"/>
                </a:lnTo>
                <a:lnTo>
                  <a:pt x="0" y="1570815"/>
                </a:lnTo>
                <a:lnTo>
                  <a:pt x="0" y="66609"/>
                </a:lnTo>
                <a:lnTo>
                  <a:pt x="11256" y="29461"/>
                </a:lnTo>
                <a:lnTo>
                  <a:pt x="41269" y="4845"/>
                </a:lnTo>
                <a:lnTo>
                  <a:pt x="61808" y="0"/>
                </a:lnTo>
                <a:lnTo>
                  <a:pt x="58156" y="1452"/>
                </a:lnTo>
                <a:lnTo>
                  <a:pt x="49966" y="8237"/>
                </a:lnTo>
                <a:lnTo>
                  <a:pt x="34857" y="47232"/>
                </a:lnTo>
                <a:lnTo>
                  <a:pt x="33426" y="66609"/>
                </a:lnTo>
                <a:lnTo>
                  <a:pt x="33426" y="1570815"/>
                </a:lnTo>
                <a:lnTo>
                  <a:pt x="40082" y="1611819"/>
                </a:lnTo>
                <a:lnTo>
                  <a:pt x="58156" y="1635973"/>
                </a:lnTo>
                <a:lnTo>
                  <a:pt x="61808" y="163742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7" name="object 27"/>
          <p:cNvPicPr/>
          <p:nvPr/>
        </p:nvPicPr>
        <p:blipFill>
          <a:blip r:embed="rId5" cstate="print">
            <a:duotone>
              <a:schemeClr val="accent1">
                <a:shade val="45000"/>
                <a:satMod val="135000"/>
              </a:schemeClr>
              <a:prstClr val="white"/>
            </a:duotone>
          </a:blip>
          <a:stretch>
            <a:fillRect/>
          </a:stretch>
        </p:blipFill>
        <p:spPr>
          <a:xfrm>
            <a:off x="9794160" y="2670791"/>
            <a:ext cx="280997" cy="337197"/>
          </a:xfrm>
          <a:prstGeom prst="rect">
            <a:avLst/>
          </a:prstGeom>
        </p:spPr>
      </p:pic>
      <p:sp>
        <p:nvSpPr>
          <p:cNvPr id="28" name="object 28"/>
          <p:cNvSpPr txBox="1"/>
          <p:nvPr/>
        </p:nvSpPr>
        <p:spPr>
          <a:xfrm>
            <a:off x="9733094" y="3259970"/>
            <a:ext cx="403556" cy="269473"/>
          </a:xfrm>
          <a:prstGeom prst="rect">
            <a:avLst/>
          </a:prstGeom>
        </p:spPr>
        <p:txBody>
          <a:bodyPr vert="horz" wrap="square" lIns="0" tIns="19217" rIns="0" bIns="0" rtlCol="0">
            <a:spAutoFit/>
          </a:bodyPr>
          <a:lstStyle/>
          <a:p>
            <a:pPr marL="14234">
              <a:spcBef>
                <a:spcPts val="151"/>
              </a:spcBef>
            </a:pPr>
            <a:r>
              <a:rPr sz="1569" b="1" spc="-101" dirty="0">
                <a:latin typeface="Noto Sans JP" panose="020B0200000000000000" pitchFamily="50" charset="-128"/>
                <a:ea typeface="Noto Sans JP" panose="020B0200000000000000" pitchFamily="50" charset="-128"/>
                <a:cs typeface="PMingLiU"/>
              </a:rPr>
              <a:t>電</a:t>
            </a:r>
            <a:r>
              <a:rPr sz="1625" b="1" spc="-101" dirty="0">
                <a:latin typeface="Noto Sans JP" panose="020B0200000000000000" pitchFamily="50" charset="-128"/>
                <a:ea typeface="Noto Sans JP" panose="020B0200000000000000" pitchFamily="50" charset="-128"/>
                <a:cs typeface="SimSun"/>
              </a:rPr>
              <a:t>話</a:t>
            </a:r>
            <a:endParaRPr sz="1625" b="1" dirty="0">
              <a:latin typeface="Noto Sans JP" panose="020B0200000000000000" pitchFamily="50" charset="-128"/>
              <a:ea typeface="Noto Sans JP" panose="020B0200000000000000" pitchFamily="50" charset="-128"/>
              <a:cs typeface="SimSun"/>
            </a:endParaRPr>
          </a:p>
        </p:txBody>
      </p:sp>
      <p:sp>
        <p:nvSpPr>
          <p:cNvPr id="29" name="object 29"/>
          <p:cNvSpPr txBox="1"/>
          <p:nvPr/>
        </p:nvSpPr>
        <p:spPr>
          <a:xfrm>
            <a:off x="9302815" y="3668148"/>
            <a:ext cx="1264048" cy="217792"/>
          </a:xfrm>
          <a:prstGeom prst="rect">
            <a:avLst/>
          </a:prstGeom>
        </p:spPr>
        <p:txBody>
          <a:bodyPr vert="horz" wrap="square" lIns="0" tIns="19217" rIns="0" bIns="0" rtlCol="0">
            <a:spAutoFit/>
          </a:bodyPr>
          <a:lstStyle/>
          <a:p>
            <a:pPr marL="14234">
              <a:spcBef>
                <a:spcPts val="151"/>
              </a:spcBef>
            </a:pPr>
            <a:r>
              <a:rPr sz="1289" spc="90" dirty="0">
                <a:latin typeface="Noto Sans JP" panose="020B0200000000000000" pitchFamily="50" charset="-128"/>
                <a:ea typeface="Noto Sans JP" panose="020B0200000000000000" pitchFamily="50" charset="-128"/>
                <a:cs typeface="Trebuchet MS"/>
              </a:rPr>
              <a:t>03-</a:t>
            </a:r>
            <a:r>
              <a:rPr sz="1289" spc="123" dirty="0">
                <a:latin typeface="Noto Sans JP" panose="020B0200000000000000" pitchFamily="50" charset="-128"/>
                <a:ea typeface="Noto Sans JP" panose="020B0200000000000000" pitchFamily="50" charset="-128"/>
                <a:cs typeface="Trebuchet MS"/>
              </a:rPr>
              <a:t>XXXX-</a:t>
            </a:r>
            <a:r>
              <a:rPr sz="1289" spc="168" dirty="0">
                <a:latin typeface="Noto Sans JP" panose="020B0200000000000000" pitchFamily="50" charset="-128"/>
                <a:ea typeface="Noto Sans JP" panose="020B0200000000000000" pitchFamily="50" charset="-128"/>
                <a:cs typeface="Trebuchet MS"/>
              </a:rPr>
              <a:t>XXXX</a:t>
            </a:r>
            <a:endParaRPr sz="1289">
              <a:latin typeface="Noto Sans JP" panose="020B0200000000000000" pitchFamily="50" charset="-128"/>
              <a:ea typeface="Noto Sans JP" panose="020B0200000000000000" pitchFamily="50" charset="-128"/>
              <a:cs typeface="Trebuchet MS"/>
            </a:endParaRPr>
          </a:p>
        </p:txBody>
      </p:sp>
      <p:pic>
        <p:nvPicPr>
          <p:cNvPr id="33" name="object 33"/>
          <p:cNvPicPr/>
          <p:nvPr/>
        </p:nvPicPr>
        <p:blipFill>
          <a:blip r:embed="rId6" cstate="print">
            <a:duotone>
              <a:schemeClr val="accent1">
                <a:shade val="45000"/>
                <a:satMod val="135000"/>
              </a:schemeClr>
              <a:prstClr val="white"/>
            </a:duotone>
          </a:blip>
          <a:stretch>
            <a:fillRect/>
          </a:stretch>
        </p:blipFill>
        <p:spPr>
          <a:xfrm>
            <a:off x="693127" y="6036350"/>
            <a:ext cx="187331" cy="262264"/>
          </a:xfrm>
          <a:prstGeom prst="rect">
            <a:avLst/>
          </a:prstGeom>
        </p:spPr>
      </p:pic>
      <p:sp>
        <p:nvSpPr>
          <p:cNvPr id="35" name="object 35"/>
          <p:cNvSpPr txBox="1"/>
          <p:nvPr/>
        </p:nvSpPr>
        <p:spPr>
          <a:xfrm>
            <a:off x="1072290" y="6050214"/>
            <a:ext cx="4222033" cy="195514"/>
          </a:xfrm>
          <a:prstGeom prst="rect">
            <a:avLst/>
          </a:prstGeom>
        </p:spPr>
        <p:txBody>
          <a:bodyPr vert="horz" wrap="square" lIns="0" tIns="14235" rIns="0" bIns="0" rtlCol="0">
            <a:spAutoFit/>
          </a:bodyPr>
          <a:lstStyle/>
          <a:p>
            <a:pPr marL="14234">
              <a:spcBef>
                <a:spcPts val="112"/>
              </a:spcBef>
            </a:pPr>
            <a:r>
              <a:rPr sz="1177" spc="56" dirty="0">
                <a:latin typeface="Noto Sans JP" panose="020B0200000000000000" pitchFamily="50" charset="-128"/>
                <a:ea typeface="Noto Sans JP" panose="020B0200000000000000" pitchFamily="50" charset="-128"/>
                <a:cs typeface="Trebuchet MS"/>
              </a:rPr>
              <a:t>AI</a:t>
            </a:r>
            <a:r>
              <a:rPr sz="1177" spc="-34" dirty="0">
                <a:latin typeface="Noto Sans JP" panose="020B0200000000000000" pitchFamily="50" charset="-128"/>
                <a:ea typeface="Noto Sans JP" panose="020B0200000000000000" pitchFamily="50" charset="-128"/>
                <a:cs typeface="PMingLiU"/>
              </a:rPr>
              <a:t>で、ビジネスの未来を加速させる。その鍵は「人」にある。</a:t>
            </a:r>
            <a:endParaRPr sz="1177">
              <a:latin typeface="Noto Sans JP" panose="020B0200000000000000" pitchFamily="50" charset="-128"/>
              <a:ea typeface="Noto Sans JP" panose="020B0200000000000000" pitchFamily="50" charset="-128"/>
              <a:cs typeface="PMingLiU"/>
            </a:endParaRPr>
          </a:p>
        </p:txBody>
      </p:sp>
      <p:sp>
        <p:nvSpPr>
          <p:cNvPr id="3" name="object 5">
            <a:extLst>
              <a:ext uri="{FF2B5EF4-FFF2-40B4-BE49-F238E27FC236}">
                <a16:creationId xmlns:a16="http://schemas.microsoft.com/office/drawing/2014/main" id="{1C8F0FE0-AE27-BC57-0580-842CDFEF2ECE}"/>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1" name="object 8">
            <a:extLst>
              <a:ext uri="{FF2B5EF4-FFF2-40B4-BE49-F238E27FC236}">
                <a16:creationId xmlns:a16="http://schemas.microsoft.com/office/drawing/2014/main" id="{AC3CE0E8-00FE-F8E6-3F06-2A54EF344BAC}"/>
              </a:ext>
            </a:extLst>
          </p:cNvPr>
          <p:cNvSpPr txBox="1"/>
          <p:nvPr/>
        </p:nvSpPr>
        <p:spPr>
          <a:xfrm>
            <a:off x="3302765" y="1433109"/>
            <a:ext cx="5778606" cy="240757"/>
          </a:xfrm>
          <a:prstGeom prst="rect">
            <a:avLst/>
          </a:prstGeom>
        </p:spPr>
        <p:txBody>
          <a:bodyPr vert="horz" wrap="square" lIns="0" tIns="16369" rIns="0" bIns="0" rtlCol="0">
            <a:spAutoFit/>
          </a:bodyPr>
          <a:lstStyle/>
          <a:p>
            <a:pPr marL="14234">
              <a:spcBef>
                <a:spcPts val="128"/>
              </a:spcBef>
            </a:pPr>
            <a:r>
              <a:rPr lang="ja-JP" altLang="en-US" sz="1457" dirty="0">
                <a:latin typeface="Noto Sans JP" panose="020B0200000000000000" pitchFamily="50" charset="-128"/>
                <a:ea typeface="Noto Sans JP" panose="020B0200000000000000" pitchFamily="50" charset="-128"/>
                <a:cs typeface="PMingLiU"/>
              </a:rPr>
              <a:t>少しでもご興味がございましたら、お気軽にご相談ください。</a:t>
            </a:r>
          </a:p>
        </p:txBody>
      </p:sp>
      <p:sp>
        <p:nvSpPr>
          <p:cNvPr id="2" name="object 28">
            <a:extLst>
              <a:ext uri="{FF2B5EF4-FFF2-40B4-BE49-F238E27FC236}">
                <a16:creationId xmlns:a16="http://schemas.microsoft.com/office/drawing/2014/main" id="{38CA9B38-BC18-32C0-268A-B436D99ABA68}"/>
              </a:ext>
            </a:extLst>
          </p:cNvPr>
          <p:cNvSpPr/>
          <p:nvPr/>
        </p:nvSpPr>
        <p:spPr>
          <a:xfrm>
            <a:off x="2889403" y="5221083"/>
            <a:ext cx="5746545"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 name="object 29">
            <a:extLst>
              <a:ext uri="{FF2B5EF4-FFF2-40B4-BE49-F238E27FC236}">
                <a16:creationId xmlns:a16="http://schemas.microsoft.com/office/drawing/2014/main" id="{8249F95D-E146-6CB2-AFD8-EE18A33CF4C1}"/>
              </a:ext>
            </a:extLst>
          </p:cNvPr>
          <p:cNvSpPr/>
          <p:nvPr/>
        </p:nvSpPr>
        <p:spPr>
          <a:xfrm>
            <a:off x="2870668" y="5221083"/>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5" name="図 4">
            <a:extLst>
              <a:ext uri="{FF2B5EF4-FFF2-40B4-BE49-F238E27FC236}">
                <a16:creationId xmlns:a16="http://schemas.microsoft.com/office/drawing/2014/main" id="{AF0DEBAB-371F-F5A2-E88F-4F15F95A3B0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pic>
        <p:nvPicPr>
          <p:cNvPr id="10" name="図 9">
            <a:extLst>
              <a:ext uri="{FF2B5EF4-FFF2-40B4-BE49-F238E27FC236}">
                <a16:creationId xmlns:a16="http://schemas.microsoft.com/office/drawing/2014/main" id="{13793C00-40AA-B763-02FC-761D8A010757}"/>
              </a:ext>
            </a:extLst>
          </p:cNvPr>
          <p:cNvPicPr>
            <a:picLocks noChangeAspect="1"/>
          </p:cNvPicPr>
          <p:nvPr/>
        </p:nvPicPr>
        <p:blipFill>
          <a:blip r:embed="rId8" cstate="print">
            <a:extLst>
              <a:ext uri="{28A0092B-C50C-407E-A947-70E740481C1C}">
                <a14:useLocalDpi xmlns:a14="http://schemas.microsoft.com/office/drawing/2010/main" val="0"/>
              </a:ext>
            </a:extLst>
          </a:blip>
          <a:srcRect l="18542" r="18667"/>
          <a:stretch>
            <a:fillRect/>
          </a:stretch>
        </p:blipFill>
        <p:spPr>
          <a:xfrm>
            <a:off x="4507832" y="2171311"/>
            <a:ext cx="3021560" cy="2706761"/>
          </a:xfrm>
          <a:prstGeom prst="rect">
            <a:avLst/>
          </a:prstGeom>
        </p:spPr>
      </p:pic>
      <p:sp>
        <p:nvSpPr>
          <p:cNvPr id="9" name="object 24">
            <a:extLst>
              <a:ext uri="{FF2B5EF4-FFF2-40B4-BE49-F238E27FC236}">
                <a16:creationId xmlns:a16="http://schemas.microsoft.com/office/drawing/2014/main" id="{2A45CE80-1CF0-9183-68C5-88AF85945076}"/>
              </a:ext>
            </a:extLst>
          </p:cNvPr>
          <p:cNvSpPr/>
          <p:nvPr/>
        </p:nvSpPr>
        <p:spPr>
          <a:xfrm>
            <a:off x="1955196" y="2596801"/>
            <a:ext cx="451263" cy="467680"/>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1" name="object 24">
            <a:extLst>
              <a:ext uri="{FF2B5EF4-FFF2-40B4-BE49-F238E27FC236}">
                <a16:creationId xmlns:a16="http://schemas.microsoft.com/office/drawing/2014/main" id="{EAB4F419-ECAF-F6FD-E392-A27E0F6C1C7F}"/>
              </a:ext>
            </a:extLst>
          </p:cNvPr>
          <p:cNvSpPr/>
          <p:nvPr/>
        </p:nvSpPr>
        <p:spPr>
          <a:xfrm>
            <a:off x="619793" y="5969680"/>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2" name="object 24">
            <a:extLst>
              <a:ext uri="{FF2B5EF4-FFF2-40B4-BE49-F238E27FC236}">
                <a16:creationId xmlns:a16="http://schemas.microsoft.com/office/drawing/2014/main" id="{E3D13727-7653-0C88-F881-F8BB2AA341E1}"/>
              </a:ext>
            </a:extLst>
          </p:cNvPr>
          <p:cNvSpPr/>
          <p:nvPr/>
        </p:nvSpPr>
        <p:spPr>
          <a:xfrm>
            <a:off x="9709026" y="2596801"/>
            <a:ext cx="451263" cy="467680"/>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38CA7E1D-AB07-5316-5266-1C3DDE8BB5F6}"/>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4AACD9"/>
              </a:solidFill>
            </a:endParaRPr>
          </a:p>
        </p:txBody>
      </p:sp>
      <p:sp>
        <p:nvSpPr>
          <p:cNvPr id="53" name="object 5">
            <a:extLst>
              <a:ext uri="{FF2B5EF4-FFF2-40B4-BE49-F238E27FC236}">
                <a16:creationId xmlns:a16="http://schemas.microsoft.com/office/drawing/2014/main" id="{6ABE9D60-8EE0-8947-D849-3ACDFAEC2DAC}"/>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7" name="object 7"/>
          <p:cNvSpPr txBox="1">
            <a:spLocks noGrp="1"/>
          </p:cNvSpPr>
          <p:nvPr>
            <p:ph type="title"/>
          </p:nvPr>
        </p:nvSpPr>
        <p:spPr>
          <a:xfrm>
            <a:off x="710431" y="134966"/>
            <a:ext cx="3483960" cy="430736"/>
          </a:xfrm>
          <a:prstGeom prst="rect">
            <a:avLst/>
          </a:prstGeom>
        </p:spPr>
        <p:txBody>
          <a:bodyPr vert="horz" wrap="square" lIns="0" tIns="19217" rIns="0" bIns="0" rtlCol="0">
            <a:spAutoFit/>
          </a:bodyPr>
          <a:lstStyle/>
          <a:p>
            <a:pPr marL="14234">
              <a:spcBef>
                <a:spcPts val="151"/>
              </a:spcBef>
            </a:pPr>
            <a:r>
              <a:rPr sz="2970" b="1" spc="-263" dirty="0">
                <a:solidFill>
                  <a:schemeClr val="bg1"/>
                </a:solidFill>
                <a:latin typeface="Noto Sans JP" panose="020B0200000000000000" pitchFamily="50" charset="-128"/>
                <a:ea typeface="Noto Sans JP" panose="020B0200000000000000" pitchFamily="50" charset="-128"/>
                <a:cs typeface="SimSun"/>
              </a:rPr>
              <a:t>はじめに</a:t>
            </a:r>
            <a:r>
              <a:rPr sz="2522" b="1" spc="123" dirty="0">
                <a:solidFill>
                  <a:schemeClr val="bg1"/>
                </a:solidFill>
                <a:latin typeface="Noto Sans JP" panose="020B0200000000000000" pitchFamily="50" charset="-128"/>
                <a:ea typeface="Noto Sans JP" panose="020B0200000000000000" pitchFamily="50" charset="-128"/>
              </a:rPr>
              <a:t>：</a:t>
            </a:r>
            <a:r>
              <a:rPr sz="2970" b="1" spc="-229" dirty="0">
                <a:solidFill>
                  <a:schemeClr val="bg1"/>
                </a:solidFill>
                <a:latin typeface="Noto Sans JP" panose="020B0200000000000000" pitchFamily="50" charset="-128"/>
                <a:ea typeface="Noto Sans JP" panose="020B0200000000000000" pitchFamily="50" charset="-128"/>
                <a:cs typeface="SimSun"/>
              </a:rPr>
              <a:t>コンセプト</a:t>
            </a:r>
            <a:endParaRPr sz="2970" b="1" dirty="0">
              <a:solidFill>
                <a:schemeClr val="bg1"/>
              </a:solidFill>
              <a:latin typeface="Noto Sans JP" panose="020B0200000000000000" pitchFamily="50" charset="-128"/>
              <a:ea typeface="Noto Sans JP" panose="020B0200000000000000" pitchFamily="50" charset="-128"/>
              <a:cs typeface="SimSun"/>
            </a:endParaRPr>
          </a:p>
        </p:txBody>
      </p:sp>
      <p:sp>
        <p:nvSpPr>
          <p:cNvPr id="9" name="object 9"/>
          <p:cNvSpPr/>
          <p:nvPr/>
        </p:nvSpPr>
        <p:spPr>
          <a:xfrm>
            <a:off x="607518" y="1614402"/>
            <a:ext cx="5076831" cy="1611376"/>
          </a:xfrm>
          <a:custGeom>
            <a:avLst/>
            <a:gdLst/>
            <a:ahLst/>
            <a:cxnLst/>
            <a:rect l="l" t="t" r="r" b="b"/>
            <a:pathLst>
              <a:path w="4529455" h="1437639">
                <a:moveTo>
                  <a:pt x="4466867" y="1437352"/>
                </a:moveTo>
                <a:lnTo>
                  <a:pt x="46847" y="1437352"/>
                </a:lnTo>
                <a:lnTo>
                  <a:pt x="43587" y="1436924"/>
                </a:lnTo>
                <a:lnTo>
                  <a:pt x="12357" y="1414667"/>
                </a:lnTo>
                <a:lnTo>
                  <a:pt x="0" y="1374888"/>
                </a:lnTo>
                <a:lnTo>
                  <a:pt x="0" y="1370498"/>
                </a:lnTo>
                <a:lnTo>
                  <a:pt x="0" y="62463"/>
                </a:lnTo>
                <a:lnTo>
                  <a:pt x="12357" y="22684"/>
                </a:lnTo>
                <a:lnTo>
                  <a:pt x="43587" y="428"/>
                </a:lnTo>
                <a:lnTo>
                  <a:pt x="46847" y="0"/>
                </a:lnTo>
                <a:lnTo>
                  <a:pt x="4466867" y="0"/>
                </a:lnTo>
                <a:lnTo>
                  <a:pt x="4503268" y="13705"/>
                </a:lnTo>
                <a:lnTo>
                  <a:pt x="4525921" y="45325"/>
                </a:lnTo>
                <a:lnTo>
                  <a:pt x="4529330" y="62463"/>
                </a:lnTo>
                <a:lnTo>
                  <a:pt x="4529330" y="1374888"/>
                </a:lnTo>
                <a:lnTo>
                  <a:pt x="4515625" y="1411290"/>
                </a:lnTo>
                <a:lnTo>
                  <a:pt x="4484005" y="1433942"/>
                </a:lnTo>
                <a:lnTo>
                  <a:pt x="4471214" y="1436924"/>
                </a:lnTo>
                <a:lnTo>
                  <a:pt x="4466867" y="1437352"/>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588784" y="1614675"/>
            <a:ext cx="69750" cy="1610664"/>
          </a:xfrm>
          <a:custGeom>
            <a:avLst/>
            <a:gdLst/>
            <a:ahLst/>
            <a:cxnLst/>
            <a:rect l="l" t="t" r="r" b="b"/>
            <a:pathLst>
              <a:path w="62229" h="1437005">
                <a:moveTo>
                  <a:pt x="61808" y="1436864"/>
                </a:moveTo>
                <a:lnTo>
                  <a:pt x="24462" y="1421959"/>
                </a:lnTo>
                <a:lnTo>
                  <a:pt x="2862" y="1389632"/>
                </a:lnTo>
                <a:lnTo>
                  <a:pt x="0" y="1370255"/>
                </a:lnTo>
                <a:lnTo>
                  <a:pt x="0" y="66609"/>
                </a:lnTo>
                <a:lnTo>
                  <a:pt x="11256" y="29461"/>
                </a:lnTo>
                <a:lnTo>
                  <a:pt x="41269" y="4845"/>
                </a:lnTo>
                <a:lnTo>
                  <a:pt x="61808" y="0"/>
                </a:lnTo>
                <a:lnTo>
                  <a:pt x="58156" y="1452"/>
                </a:lnTo>
                <a:lnTo>
                  <a:pt x="49966" y="8237"/>
                </a:lnTo>
                <a:lnTo>
                  <a:pt x="34858" y="47232"/>
                </a:lnTo>
                <a:lnTo>
                  <a:pt x="33426" y="66609"/>
                </a:lnTo>
                <a:lnTo>
                  <a:pt x="33426" y="1370255"/>
                </a:lnTo>
                <a:lnTo>
                  <a:pt x="40082" y="1411258"/>
                </a:lnTo>
                <a:lnTo>
                  <a:pt x="58156" y="1435412"/>
                </a:lnTo>
                <a:lnTo>
                  <a:pt x="61808" y="1436864"/>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3" name="object 13"/>
          <p:cNvPicPr/>
          <p:nvPr/>
        </p:nvPicPr>
        <p:blipFill>
          <a:blip r:embed="rId2" cstate="print">
            <a:duotone>
              <a:prstClr val="black"/>
              <a:schemeClr val="accent1">
                <a:tint val="45000"/>
                <a:satMod val="400000"/>
              </a:schemeClr>
            </a:duotone>
          </a:blip>
          <a:stretch>
            <a:fillRect/>
          </a:stretch>
        </p:blipFill>
        <p:spPr>
          <a:xfrm>
            <a:off x="963448" y="1914132"/>
            <a:ext cx="224797" cy="299730"/>
          </a:xfrm>
          <a:prstGeom prst="rect">
            <a:avLst/>
          </a:prstGeom>
        </p:spPr>
      </p:pic>
      <p:sp>
        <p:nvSpPr>
          <p:cNvPr id="14" name="object 14"/>
          <p:cNvSpPr txBox="1"/>
          <p:nvPr/>
        </p:nvSpPr>
        <p:spPr>
          <a:xfrm>
            <a:off x="1436277" y="1869822"/>
            <a:ext cx="1612088" cy="323342"/>
          </a:xfrm>
          <a:prstGeom prst="rect">
            <a:avLst/>
          </a:prstGeom>
        </p:spPr>
        <p:txBody>
          <a:bodyPr vert="horz" wrap="square" lIns="0" tIns="12811" rIns="0" bIns="0" rtlCol="0">
            <a:spAutoFit/>
          </a:bodyPr>
          <a:lstStyle/>
          <a:p>
            <a:pPr marL="14234">
              <a:spcBef>
                <a:spcPts val="101"/>
              </a:spcBef>
            </a:pPr>
            <a:r>
              <a:rPr sz="1961" b="1" spc="-196" dirty="0">
                <a:solidFill>
                  <a:schemeClr val="tx1"/>
                </a:solidFill>
                <a:latin typeface="Noto Sans JP" panose="020B0200000000000000" pitchFamily="50" charset="-128"/>
                <a:ea typeface="Noto Sans JP" panose="020B0200000000000000" pitchFamily="50" charset="-128"/>
                <a:cs typeface="SimSun"/>
              </a:rPr>
              <a:t>急</a:t>
            </a:r>
            <a:r>
              <a:rPr sz="1961" b="1" spc="-196" dirty="0">
                <a:solidFill>
                  <a:schemeClr val="tx1"/>
                </a:solidFill>
                <a:latin typeface="Noto Sans JP" panose="020B0200000000000000" pitchFamily="50" charset="-128"/>
                <a:ea typeface="Noto Sans JP" panose="020B0200000000000000" pitchFamily="50" charset="-128"/>
                <a:cs typeface="PMingLiU"/>
              </a:rPr>
              <a:t>速</a:t>
            </a:r>
            <a:r>
              <a:rPr sz="2017" b="1" spc="-202" dirty="0">
                <a:solidFill>
                  <a:schemeClr val="tx1"/>
                </a:solidFill>
                <a:latin typeface="Noto Sans JP" panose="020B0200000000000000" pitchFamily="50" charset="-128"/>
                <a:ea typeface="Noto Sans JP" panose="020B0200000000000000" pitchFamily="50" charset="-128"/>
                <a:cs typeface="SimSun"/>
              </a:rPr>
              <a:t>な</a:t>
            </a:r>
            <a:r>
              <a:rPr sz="1961" b="1" spc="-196" dirty="0">
                <a:solidFill>
                  <a:schemeClr val="tx1"/>
                </a:solidFill>
                <a:latin typeface="Noto Sans JP" panose="020B0200000000000000" pitchFamily="50" charset="-128"/>
                <a:ea typeface="Noto Sans JP" panose="020B0200000000000000" pitchFamily="50" charset="-128"/>
                <a:cs typeface="SimSun"/>
              </a:rPr>
              <a:t>技</a:t>
            </a:r>
            <a:r>
              <a:rPr sz="1905" b="1" spc="-163" dirty="0">
                <a:solidFill>
                  <a:schemeClr val="tx1"/>
                </a:solidFill>
                <a:latin typeface="Noto Sans JP" panose="020B0200000000000000" pitchFamily="50" charset="-128"/>
                <a:ea typeface="Noto Sans JP" panose="020B0200000000000000" pitchFamily="50" charset="-128"/>
                <a:cs typeface="SimSun"/>
              </a:rPr>
              <a:t>術</a:t>
            </a:r>
            <a:r>
              <a:rPr sz="1961" b="1" spc="-196" dirty="0">
                <a:solidFill>
                  <a:schemeClr val="tx1"/>
                </a:solidFill>
                <a:latin typeface="Noto Sans JP" panose="020B0200000000000000" pitchFamily="50" charset="-128"/>
                <a:ea typeface="Noto Sans JP" panose="020B0200000000000000" pitchFamily="50" charset="-128"/>
                <a:cs typeface="PMingLiU"/>
              </a:rPr>
              <a:t>進</a:t>
            </a:r>
            <a:r>
              <a:rPr sz="1961" b="1" spc="-84" dirty="0">
                <a:solidFill>
                  <a:schemeClr val="tx1"/>
                </a:solidFill>
                <a:latin typeface="Noto Sans JP" panose="020B0200000000000000" pitchFamily="50" charset="-128"/>
                <a:ea typeface="Noto Sans JP" panose="020B0200000000000000" pitchFamily="50" charset="-128"/>
                <a:cs typeface="SimSun"/>
              </a:rPr>
              <a:t>化</a:t>
            </a:r>
            <a:endParaRPr sz="1961" b="1" dirty="0">
              <a:solidFill>
                <a:schemeClr val="tx1"/>
              </a:solidFill>
              <a:latin typeface="Noto Sans JP" panose="020B0200000000000000" pitchFamily="50" charset="-128"/>
              <a:ea typeface="Noto Sans JP" panose="020B0200000000000000" pitchFamily="50" charset="-128"/>
              <a:cs typeface="SimSun"/>
            </a:endParaRPr>
          </a:p>
        </p:txBody>
      </p:sp>
      <p:pic>
        <p:nvPicPr>
          <p:cNvPr id="16" name="object 16"/>
          <p:cNvPicPr/>
          <p:nvPr/>
        </p:nvPicPr>
        <p:blipFill>
          <a:blip r:embed="rId3" cstate="print">
            <a:duotone>
              <a:prstClr val="black"/>
              <a:schemeClr val="accent1">
                <a:tint val="45000"/>
                <a:satMod val="400000"/>
              </a:schemeClr>
            </a:duotone>
          </a:blip>
          <a:stretch>
            <a:fillRect/>
          </a:stretch>
        </p:blipFill>
        <p:spPr>
          <a:xfrm>
            <a:off x="1019647" y="2513595"/>
            <a:ext cx="65565" cy="112399"/>
          </a:xfrm>
          <a:prstGeom prst="rect">
            <a:avLst/>
          </a:prstGeom>
        </p:spPr>
      </p:pic>
      <p:pic>
        <p:nvPicPr>
          <p:cNvPr id="17" name="object 17"/>
          <p:cNvPicPr/>
          <p:nvPr/>
        </p:nvPicPr>
        <p:blipFill>
          <a:blip r:embed="rId3" cstate="print">
            <a:duotone>
              <a:prstClr val="black"/>
              <a:schemeClr val="accent1">
                <a:tint val="45000"/>
                <a:satMod val="400000"/>
              </a:schemeClr>
            </a:duotone>
          </a:blip>
          <a:stretch>
            <a:fillRect/>
          </a:stretch>
        </p:blipFill>
        <p:spPr>
          <a:xfrm>
            <a:off x="1019647" y="2850792"/>
            <a:ext cx="65565" cy="112399"/>
          </a:xfrm>
          <a:prstGeom prst="rect">
            <a:avLst/>
          </a:prstGeom>
        </p:spPr>
      </p:pic>
      <p:sp>
        <p:nvSpPr>
          <p:cNvPr id="18" name="object 18"/>
          <p:cNvSpPr/>
          <p:nvPr/>
        </p:nvSpPr>
        <p:spPr>
          <a:xfrm>
            <a:off x="607518" y="3450254"/>
            <a:ext cx="5076831" cy="1611376"/>
          </a:xfrm>
          <a:custGeom>
            <a:avLst/>
            <a:gdLst/>
            <a:ahLst/>
            <a:cxnLst/>
            <a:rect l="l" t="t" r="r" b="b"/>
            <a:pathLst>
              <a:path w="4529455" h="1437639">
                <a:moveTo>
                  <a:pt x="4466867" y="1437352"/>
                </a:moveTo>
                <a:lnTo>
                  <a:pt x="46847" y="1437352"/>
                </a:lnTo>
                <a:lnTo>
                  <a:pt x="43587" y="1436923"/>
                </a:lnTo>
                <a:lnTo>
                  <a:pt x="12357" y="1414667"/>
                </a:lnTo>
                <a:lnTo>
                  <a:pt x="0" y="1374887"/>
                </a:lnTo>
                <a:lnTo>
                  <a:pt x="0" y="1370498"/>
                </a:lnTo>
                <a:lnTo>
                  <a:pt x="0" y="62463"/>
                </a:lnTo>
                <a:lnTo>
                  <a:pt x="12357" y="22684"/>
                </a:lnTo>
                <a:lnTo>
                  <a:pt x="43587" y="428"/>
                </a:lnTo>
                <a:lnTo>
                  <a:pt x="46847" y="0"/>
                </a:lnTo>
                <a:lnTo>
                  <a:pt x="4466867" y="0"/>
                </a:lnTo>
                <a:lnTo>
                  <a:pt x="4503268" y="13705"/>
                </a:lnTo>
                <a:lnTo>
                  <a:pt x="4525921" y="45325"/>
                </a:lnTo>
                <a:lnTo>
                  <a:pt x="4529330" y="62463"/>
                </a:lnTo>
                <a:lnTo>
                  <a:pt x="4529330" y="1374887"/>
                </a:lnTo>
                <a:lnTo>
                  <a:pt x="4515625" y="1411290"/>
                </a:lnTo>
                <a:lnTo>
                  <a:pt x="4484005" y="1433942"/>
                </a:lnTo>
                <a:lnTo>
                  <a:pt x="4471214" y="1436923"/>
                </a:lnTo>
                <a:lnTo>
                  <a:pt x="4466867" y="1437352"/>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9" name="object 19"/>
          <p:cNvSpPr/>
          <p:nvPr/>
        </p:nvSpPr>
        <p:spPr>
          <a:xfrm>
            <a:off x="588784" y="3450528"/>
            <a:ext cx="69750" cy="1610664"/>
          </a:xfrm>
          <a:custGeom>
            <a:avLst/>
            <a:gdLst/>
            <a:ahLst/>
            <a:cxnLst/>
            <a:rect l="l" t="t" r="r" b="b"/>
            <a:pathLst>
              <a:path w="62229" h="1437004">
                <a:moveTo>
                  <a:pt x="61808" y="1436865"/>
                </a:moveTo>
                <a:lnTo>
                  <a:pt x="24462" y="1421959"/>
                </a:lnTo>
                <a:lnTo>
                  <a:pt x="2862" y="1389632"/>
                </a:lnTo>
                <a:lnTo>
                  <a:pt x="0" y="1370255"/>
                </a:lnTo>
                <a:lnTo>
                  <a:pt x="0" y="66609"/>
                </a:lnTo>
                <a:lnTo>
                  <a:pt x="11256" y="29461"/>
                </a:lnTo>
                <a:lnTo>
                  <a:pt x="41269" y="4845"/>
                </a:lnTo>
                <a:lnTo>
                  <a:pt x="61808" y="0"/>
                </a:lnTo>
                <a:lnTo>
                  <a:pt x="58156" y="1452"/>
                </a:lnTo>
                <a:lnTo>
                  <a:pt x="49966" y="8237"/>
                </a:lnTo>
                <a:lnTo>
                  <a:pt x="34858" y="47232"/>
                </a:lnTo>
                <a:lnTo>
                  <a:pt x="33426" y="66609"/>
                </a:lnTo>
                <a:lnTo>
                  <a:pt x="33426" y="1370255"/>
                </a:lnTo>
                <a:lnTo>
                  <a:pt x="40082" y="1411258"/>
                </a:lnTo>
                <a:lnTo>
                  <a:pt x="58156" y="1435412"/>
                </a:lnTo>
                <a:lnTo>
                  <a:pt x="61808" y="143686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2" name="object 22"/>
          <p:cNvPicPr/>
          <p:nvPr/>
        </p:nvPicPr>
        <p:blipFill>
          <a:blip r:embed="rId4" cstate="print">
            <a:duotone>
              <a:prstClr val="black"/>
              <a:schemeClr val="accent1">
                <a:tint val="45000"/>
                <a:satMod val="400000"/>
              </a:schemeClr>
            </a:duotone>
          </a:blip>
          <a:stretch>
            <a:fillRect/>
          </a:stretch>
        </p:blipFill>
        <p:spPr>
          <a:xfrm>
            <a:off x="963448" y="3725235"/>
            <a:ext cx="224797" cy="299730"/>
          </a:xfrm>
          <a:prstGeom prst="rect">
            <a:avLst/>
          </a:prstGeom>
        </p:spPr>
      </p:pic>
      <p:sp>
        <p:nvSpPr>
          <p:cNvPr id="23" name="object 23"/>
          <p:cNvSpPr txBox="1"/>
          <p:nvPr/>
        </p:nvSpPr>
        <p:spPr>
          <a:xfrm>
            <a:off x="1155278" y="2473249"/>
            <a:ext cx="4224880" cy="530541"/>
          </a:xfrm>
          <a:prstGeom prst="rect">
            <a:avLst/>
          </a:prstGeom>
        </p:spPr>
        <p:txBody>
          <a:bodyPr vert="horz" wrap="square" lIns="0" tIns="14235" rIns="0" bIns="0" rtlCol="0">
            <a:spAutoFit/>
          </a:bodyPr>
          <a:lstStyle/>
          <a:p>
            <a:pPr marL="14234">
              <a:spcBef>
                <a:spcPts val="112"/>
              </a:spcBef>
            </a:pPr>
            <a:r>
              <a:rPr sz="1177" spc="-17" dirty="0">
                <a:solidFill>
                  <a:schemeClr val="tx1"/>
                </a:solidFill>
                <a:latin typeface="Noto Sans JP" panose="020B0200000000000000" pitchFamily="50" charset="-128"/>
                <a:ea typeface="Noto Sans JP" panose="020B0200000000000000" pitchFamily="50" charset="-128"/>
                <a:cs typeface="PMingLiU"/>
              </a:rPr>
              <a:t>企業の競争力は</a:t>
            </a: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spc="-22" dirty="0">
                <a:solidFill>
                  <a:schemeClr val="tx1"/>
                </a:solidFill>
                <a:latin typeface="Noto Sans JP" panose="020B0200000000000000" pitchFamily="50" charset="-128"/>
                <a:ea typeface="Noto Sans JP" panose="020B0200000000000000" pitchFamily="50" charset="-128"/>
                <a:cs typeface="PMingLiU"/>
              </a:rPr>
              <a:t>をいかに活用できるかにかかっています</a:t>
            </a:r>
            <a:endParaRPr sz="1177" dirty="0">
              <a:solidFill>
                <a:schemeClr val="tx1"/>
              </a:solidFill>
              <a:latin typeface="Noto Sans JP" panose="020B0200000000000000" pitchFamily="50" charset="-128"/>
              <a:ea typeface="Noto Sans JP" panose="020B0200000000000000" pitchFamily="50" charset="-128"/>
              <a:cs typeface="PMingLiU"/>
            </a:endParaRPr>
          </a:p>
          <a:p>
            <a:pPr marL="14234">
              <a:spcBef>
                <a:spcPts val="1244"/>
              </a:spcBef>
            </a:pPr>
            <a:r>
              <a:rPr sz="1177" spc="-34" dirty="0">
                <a:solidFill>
                  <a:schemeClr val="tx1"/>
                </a:solidFill>
                <a:latin typeface="Noto Sans JP" panose="020B0200000000000000" pitchFamily="50" charset="-128"/>
                <a:ea typeface="Noto Sans JP" panose="020B0200000000000000" pitchFamily="50" charset="-128"/>
                <a:cs typeface="PMingLiU"/>
              </a:rPr>
              <a:t>多くの企業が「即戦力となる専門人材の不足」という壁に直面</a:t>
            </a:r>
            <a:endParaRPr sz="1177" dirty="0">
              <a:solidFill>
                <a:schemeClr val="tx1"/>
              </a:solidFill>
              <a:latin typeface="Noto Sans JP" panose="020B0200000000000000" pitchFamily="50" charset="-128"/>
              <a:ea typeface="Noto Sans JP" panose="020B0200000000000000" pitchFamily="50" charset="-128"/>
              <a:cs typeface="PMingLiU"/>
            </a:endParaRPr>
          </a:p>
        </p:txBody>
      </p:sp>
      <p:sp>
        <p:nvSpPr>
          <p:cNvPr id="24" name="object 24"/>
          <p:cNvSpPr txBox="1"/>
          <p:nvPr/>
        </p:nvSpPr>
        <p:spPr>
          <a:xfrm>
            <a:off x="1436276" y="3706333"/>
            <a:ext cx="478288" cy="321154"/>
          </a:xfrm>
          <a:prstGeom prst="rect">
            <a:avLst/>
          </a:prstGeom>
        </p:spPr>
        <p:txBody>
          <a:bodyPr vert="horz" wrap="square" lIns="0" tIns="19217" rIns="0" bIns="0" rtlCol="0">
            <a:spAutoFit/>
          </a:bodyPr>
          <a:lstStyle/>
          <a:p>
            <a:pPr marL="14234">
              <a:spcBef>
                <a:spcPts val="151"/>
              </a:spcBef>
            </a:pPr>
            <a:r>
              <a:rPr sz="1961" b="1" spc="-196" dirty="0">
                <a:solidFill>
                  <a:schemeClr val="tx1"/>
                </a:solidFill>
                <a:latin typeface="Noto Sans JP" panose="020B0200000000000000" pitchFamily="50" charset="-128"/>
                <a:ea typeface="Noto Sans JP" panose="020B0200000000000000" pitchFamily="50" charset="-128"/>
                <a:cs typeface="SimSun"/>
              </a:rPr>
              <a:t>課</a:t>
            </a:r>
            <a:r>
              <a:rPr sz="1905" b="1" spc="-73" dirty="0">
                <a:solidFill>
                  <a:schemeClr val="tx1"/>
                </a:solidFill>
                <a:latin typeface="Noto Sans JP" panose="020B0200000000000000" pitchFamily="50" charset="-128"/>
                <a:ea typeface="Noto Sans JP" panose="020B0200000000000000" pitchFamily="50" charset="-128"/>
                <a:cs typeface="PMingLiU"/>
              </a:rPr>
              <a:t>題</a:t>
            </a:r>
            <a:endParaRPr sz="1905" b="1" dirty="0">
              <a:solidFill>
                <a:schemeClr val="tx1"/>
              </a:solidFill>
              <a:latin typeface="Noto Sans JP" panose="020B0200000000000000" pitchFamily="50" charset="-128"/>
              <a:ea typeface="Noto Sans JP" panose="020B0200000000000000" pitchFamily="50" charset="-128"/>
              <a:cs typeface="PMingLiU"/>
            </a:endParaRPr>
          </a:p>
        </p:txBody>
      </p:sp>
      <p:pic>
        <p:nvPicPr>
          <p:cNvPr id="26" name="object 26"/>
          <p:cNvPicPr/>
          <p:nvPr/>
        </p:nvPicPr>
        <p:blipFill>
          <a:blip r:embed="rId3" cstate="print">
            <a:duotone>
              <a:prstClr val="black"/>
              <a:schemeClr val="accent1">
                <a:tint val="45000"/>
                <a:satMod val="400000"/>
              </a:schemeClr>
            </a:duotone>
          </a:blip>
          <a:stretch>
            <a:fillRect/>
          </a:stretch>
        </p:blipFill>
        <p:spPr>
          <a:xfrm>
            <a:off x="1019648" y="4349447"/>
            <a:ext cx="65565" cy="112399"/>
          </a:xfrm>
          <a:prstGeom prst="rect">
            <a:avLst/>
          </a:prstGeom>
        </p:spPr>
      </p:pic>
      <p:pic>
        <p:nvPicPr>
          <p:cNvPr id="27" name="object 27"/>
          <p:cNvPicPr/>
          <p:nvPr/>
        </p:nvPicPr>
        <p:blipFill>
          <a:blip r:embed="rId3" cstate="print">
            <a:duotone>
              <a:prstClr val="black"/>
              <a:schemeClr val="accent1">
                <a:tint val="45000"/>
                <a:satMod val="400000"/>
              </a:schemeClr>
            </a:duotone>
          </a:blip>
          <a:stretch>
            <a:fillRect/>
          </a:stretch>
        </p:blipFill>
        <p:spPr>
          <a:xfrm>
            <a:off x="1019648" y="4686644"/>
            <a:ext cx="65565" cy="112399"/>
          </a:xfrm>
          <a:prstGeom prst="rect">
            <a:avLst/>
          </a:prstGeom>
        </p:spPr>
      </p:pic>
      <p:sp>
        <p:nvSpPr>
          <p:cNvPr id="28" name="object 28"/>
          <p:cNvSpPr/>
          <p:nvPr/>
        </p:nvSpPr>
        <p:spPr>
          <a:xfrm>
            <a:off x="6313082" y="1109523"/>
            <a:ext cx="5076831" cy="2173648"/>
          </a:xfrm>
          <a:custGeom>
            <a:avLst/>
            <a:gdLst/>
            <a:ahLst/>
            <a:cxnLst/>
            <a:rect l="l" t="t" r="r" b="b"/>
            <a:pathLst>
              <a:path w="4529455" h="1939289">
                <a:moveTo>
                  <a:pt x="4466867" y="1938754"/>
                </a:moveTo>
                <a:lnTo>
                  <a:pt x="46847" y="1938754"/>
                </a:lnTo>
                <a:lnTo>
                  <a:pt x="43587" y="1938325"/>
                </a:lnTo>
                <a:lnTo>
                  <a:pt x="12357" y="1916069"/>
                </a:lnTo>
                <a:lnTo>
                  <a:pt x="0" y="1876290"/>
                </a:lnTo>
                <a:lnTo>
                  <a:pt x="0" y="1871900"/>
                </a:lnTo>
                <a:lnTo>
                  <a:pt x="0" y="62463"/>
                </a:lnTo>
                <a:lnTo>
                  <a:pt x="12357" y="22684"/>
                </a:lnTo>
                <a:lnTo>
                  <a:pt x="43587" y="428"/>
                </a:lnTo>
                <a:lnTo>
                  <a:pt x="46847" y="0"/>
                </a:lnTo>
                <a:lnTo>
                  <a:pt x="4466867" y="0"/>
                </a:lnTo>
                <a:lnTo>
                  <a:pt x="4503267" y="13705"/>
                </a:lnTo>
                <a:lnTo>
                  <a:pt x="4525920" y="45325"/>
                </a:lnTo>
                <a:lnTo>
                  <a:pt x="4529330" y="62463"/>
                </a:lnTo>
                <a:lnTo>
                  <a:pt x="4529330" y="1876290"/>
                </a:lnTo>
                <a:lnTo>
                  <a:pt x="4515624" y="1912692"/>
                </a:lnTo>
                <a:lnTo>
                  <a:pt x="4484004" y="1935345"/>
                </a:lnTo>
                <a:lnTo>
                  <a:pt x="4471213" y="1938325"/>
                </a:lnTo>
                <a:lnTo>
                  <a:pt x="4466867" y="1938754"/>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9" name="object 29"/>
          <p:cNvSpPr/>
          <p:nvPr/>
        </p:nvSpPr>
        <p:spPr>
          <a:xfrm>
            <a:off x="6294349" y="1109796"/>
            <a:ext cx="69750" cy="2172938"/>
          </a:xfrm>
          <a:custGeom>
            <a:avLst/>
            <a:gdLst/>
            <a:ahLst/>
            <a:cxnLst/>
            <a:rect l="l" t="t" r="r" b="b"/>
            <a:pathLst>
              <a:path w="62229" h="1938654">
                <a:moveTo>
                  <a:pt x="61808" y="1938267"/>
                </a:moveTo>
                <a:lnTo>
                  <a:pt x="24462" y="1923361"/>
                </a:lnTo>
                <a:lnTo>
                  <a:pt x="2862" y="1891034"/>
                </a:lnTo>
                <a:lnTo>
                  <a:pt x="0" y="1871657"/>
                </a:lnTo>
                <a:lnTo>
                  <a:pt x="0" y="66609"/>
                </a:lnTo>
                <a:lnTo>
                  <a:pt x="11256" y="29461"/>
                </a:lnTo>
                <a:lnTo>
                  <a:pt x="41269" y="4845"/>
                </a:lnTo>
                <a:lnTo>
                  <a:pt x="61808" y="0"/>
                </a:lnTo>
                <a:lnTo>
                  <a:pt x="58156" y="1452"/>
                </a:lnTo>
                <a:lnTo>
                  <a:pt x="49966" y="8237"/>
                </a:lnTo>
                <a:lnTo>
                  <a:pt x="34857" y="47232"/>
                </a:lnTo>
                <a:lnTo>
                  <a:pt x="33426" y="66609"/>
                </a:lnTo>
                <a:lnTo>
                  <a:pt x="33426" y="1871657"/>
                </a:lnTo>
                <a:lnTo>
                  <a:pt x="40082" y="1912660"/>
                </a:lnTo>
                <a:lnTo>
                  <a:pt x="58156" y="1936814"/>
                </a:lnTo>
                <a:lnTo>
                  <a:pt x="61808" y="1938267"/>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2" name="object 32"/>
          <p:cNvPicPr/>
          <p:nvPr/>
        </p:nvPicPr>
        <p:blipFill>
          <a:blip r:embed="rId5" cstate="print">
            <a:duotone>
              <a:prstClr val="black"/>
              <a:schemeClr val="accent1">
                <a:tint val="45000"/>
                <a:satMod val="400000"/>
              </a:schemeClr>
            </a:duotone>
          </a:blip>
          <a:stretch>
            <a:fillRect/>
          </a:stretch>
        </p:blipFill>
        <p:spPr>
          <a:xfrm>
            <a:off x="6697111" y="1409179"/>
            <a:ext cx="168598" cy="299730"/>
          </a:xfrm>
          <a:prstGeom prst="rect">
            <a:avLst/>
          </a:prstGeom>
        </p:spPr>
      </p:pic>
      <p:sp>
        <p:nvSpPr>
          <p:cNvPr id="33" name="object 33"/>
          <p:cNvSpPr txBox="1"/>
          <p:nvPr/>
        </p:nvSpPr>
        <p:spPr>
          <a:xfrm>
            <a:off x="1159709" y="4307824"/>
            <a:ext cx="4078974" cy="530541"/>
          </a:xfrm>
          <a:prstGeom prst="rect">
            <a:avLst/>
          </a:prstGeom>
        </p:spPr>
        <p:txBody>
          <a:bodyPr vert="horz" wrap="square" lIns="0" tIns="14235" rIns="0" bIns="0" rtlCol="0">
            <a:spAutoFit/>
          </a:bodyPr>
          <a:lstStyle/>
          <a:p>
            <a:pPr marL="14234">
              <a:spcBef>
                <a:spcPts val="112"/>
              </a:spcBef>
            </a:pPr>
            <a:r>
              <a:rPr sz="1177" spc="-17" dirty="0">
                <a:solidFill>
                  <a:schemeClr val="tx1"/>
                </a:solidFill>
                <a:latin typeface="Noto Sans JP" panose="020B0200000000000000" pitchFamily="50" charset="-128"/>
                <a:ea typeface="Noto Sans JP" panose="020B0200000000000000" pitchFamily="50" charset="-128"/>
                <a:cs typeface="PMingLiU"/>
              </a:rPr>
              <a:t>実務経験を持つ優秀な</a:t>
            </a: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spc="-28" dirty="0">
                <a:solidFill>
                  <a:schemeClr val="tx1"/>
                </a:solidFill>
                <a:latin typeface="Noto Sans JP" panose="020B0200000000000000" pitchFamily="50" charset="-128"/>
                <a:ea typeface="Noto Sans JP" panose="020B0200000000000000" pitchFamily="50" charset="-128"/>
                <a:cs typeface="PMingLiU"/>
              </a:rPr>
              <a:t>人材が市場に非常に少ない</a:t>
            </a:r>
            <a:endParaRPr sz="1177" dirty="0">
              <a:solidFill>
                <a:schemeClr val="tx1"/>
              </a:solidFill>
              <a:latin typeface="Noto Sans JP" panose="020B0200000000000000" pitchFamily="50" charset="-128"/>
              <a:ea typeface="Noto Sans JP" panose="020B0200000000000000" pitchFamily="50" charset="-128"/>
              <a:cs typeface="PMingLiU"/>
            </a:endParaRPr>
          </a:p>
          <a:p>
            <a:pPr marL="14234">
              <a:spcBef>
                <a:spcPts val="1244"/>
              </a:spcBef>
            </a:pPr>
            <a:r>
              <a:rPr sz="1177" spc="-28" dirty="0" err="1">
                <a:solidFill>
                  <a:schemeClr val="tx1"/>
                </a:solidFill>
                <a:latin typeface="Noto Sans JP" panose="020B0200000000000000" pitchFamily="50" charset="-128"/>
                <a:ea typeface="Noto Sans JP" panose="020B0200000000000000" pitchFamily="50" charset="-128"/>
                <a:cs typeface="PMingLiU"/>
              </a:rPr>
              <a:t>高額な育成コストと時間が発生するため、多くの企業が</a:t>
            </a:r>
            <a:r>
              <a:rPr lang="ja-JP" altLang="en-US" sz="1177" spc="-28" dirty="0">
                <a:solidFill>
                  <a:schemeClr val="tx1"/>
                </a:solidFill>
                <a:latin typeface="Noto Sans JP" panose="020B0200000000000000" pitchFamily="50" charset="-128"/>
                <a:ea typeface="Noto Sans JP" panose="020B0200000000000000" pitchFamily="50" charset="-128"/>
                <a:cs typeface="PMingLiU"/>
              </a:rPr>
              <a:t>退く</a:t>
            </a:r>
            <a:endParaRPr sz="1177" dirty="0">
              <a:solidFill>
                <a:schemeClr val="tx1"/>
              </a:solidFill>
              <a:latin typeface="Noto Sans JP" panose="020B0200000000000000" pitchFamily="50" charset="-128"/>
              <a:ea typeface="Noto Sans JP" panose="020B0200000000000000" pitchFamily="50" charset="-128"/>
              <a:cs typeface="PMingLiU"/>
            </a:endParaRPr>
          </a:p>
        </p:txBody>
      </p:sp>
      <p:sp>
        <p:nvSpPr>
          <p:cNvPr id="34" name="object 34"/>
          <p:cNvSpPr txBox="1"/>
          <p:nvPr/>
        </p:nvSpPr>
        <p:spPr>
          <a:xfrm>
            <a:off x="7141841" y="1357918"/>
            <a:ext cx="3041259" cy="330530"/>
          </a:xfrm>
          <a:prstGeom prst="rect">
            <a:avLst/>
          </a:prstGeom>
        </p:spPr>
        <p:txBody>
          <a:bodyPr vert="horz" wrap="square" lIns="0" tIns="19929" rIns="0" bIns="0" rtlCol="0">
            <a:spAutoFit/>
          </a:bodyPr>
          <a:lstStyle/>
          <a:p>
            <a:pPr marL="14234">
              <a:spcBef>
                <a:spcPts val="157"/>
              </a:spcBef>
            </a:pPr>
            <a:r>
              <a:rPr sz="1961" b="1" spc="-196" dirty="0">
                <a:solidFill>
                  <a:schemeClr val="tx1"/>
                </a:solidFill>
                <a:latin typeface="Noto Sans JP" panose="020B0200000000000000" pitchFamily="50" charset="-128"/>
                <a:ea typeface="Noto Sans JP" panose="020B0200000000000000" pitchFamily="50" charset="-128"/>
                <a:cs typeface="PMingLiU"/>
              </a:rPr>
              <a:t>「</a:t>
            </a:r>
            <a:r>
              <a:rPr sz="1737" b="1" spc="128" dirty="0">
                <a:solidFill>
                  <a:schemeClr val="tx1"/>
                </a:solidFill>
                <a:latin typeface="Noto Sans JP" panose="020B0200000000000000" pitchFamily="50" charset="-128"/>
                <a:ea typeface="Noto Sans JP" panose="020B0200000000000000" pitchFamily="50" charset="-128"/>
                <a:cs typeface="Yu Gothic"/>
              </a:rPr>
              <a:t>AI</a:t>
            </a:r>
            <a:r>
              <a:rPr sz="1737" b="1" spc="163" dirty="0">
                <a:solidFill>
                  <a:schemeClr val="tx1"/>
                </a:solidFill>
                <a:latin typeface="Noto Sans JP" panose="020B0200000000000000" pitchFamily="50" charset="-128"/>
                <a:ea typeface="Noto Sans JP" panose="020B0200000000000000" pitchFamily="50" charset="-128"/>
                <a:cs typeface="Yu Gothic"/>
              </a:rPr>
              <a:t> </a:t>
            </a:r>
            <a:r>
              <a:rPr sz="1737" b="1" spc="146" dirty="0">
                <a:solidFill>
                  <a:schemeClr val="tx1"/>
                </a:solidFill>
                <a:latin typeface="Noto Sans JP" panose="020B0200000000000000" pitchFamily="50" charset="-128"/>
                <a:ea typeface="Noto Sans JP" panose="020B0200000000000000" pitchFamily="50" charset="-128"/>
                <a:cs typeface="Yu Gothic"/>
              </a:rPr>
              <a:t>Labo</a:t>
            </a:r>
            <a:r>
              <a:rPr sz="1961" b="1" spc="-196" dirty="0">
                <a:solidFill>
                  <a:schemeClr val="tx1"/>
                </a:solidFill>
                <a:latin typeface="Noto Sans JP" panose="020B0200000000000000" pitchFamily="50" charset="-128"/>
                <a:ea typeface="Noto Sans JP" panose="020B0200000000000000" pitchFamily="50" charset="-128"/>
                <a:cs typeface="PMingLiU"/>
              </a:rPr>
              <a:t>」</a:t>
            </a:r>
            <a:r>
              <a:rPr sz="2017" b="1" spc="-269" dirty="0">
                <a:solidFill>
                  <a:schemeClr val="tx1"/>
                </a:solidFill>
                <a:latin typeface="Noto Sans JP" panose="020B0200000000000000" pitchFamily="50" charset="-128"/>
                <a:ea typeface="Noto Sans JP" panose="020B0200000000000000" pitchFamily="50" charset="-128"/>
                <a:cs typeface="SimSun"/>
              </a:rPr>
              <a:t>育</a:t>
            </a:r>
            <a:r>
              <a:rPr sz="1961" b="1" spc="-213" dirty="0">
                <a:solidFill>
                  <a:schemeClr val="tx1"/>
                </a:solidFill>
                <a:latin typeface="Noto Sans JP" panose="020B0200000000000000" pitchFamily="50" charset="-128"/>
                <a:ea typeface="Noto Sans JP" panose="020B0200000000000000" pitchFamily="50" charset="-128"/>
                <a:cs typeface="SimSun"/>
              </a:rPr>
              <a:t>成</a:t>
            </a:r>
            <a:r>
              <a:rPr sz="2017" b="1" spc="-174" dirty="0">
                <a:solidFill>
                  <a:schemeClr val="tx1"/>
                </a:solidFill>
                <a:latin typeface="Noto Sans JP" panose="020B0200000000000000" pitchFamily="50" charset="-128"/>
                <a:ea typeface="Noto Sans JP" panose="020B0200000000000000" pitchFamily="50" charset="-128"/>
                <a:cs typeface="SimSun"/>
              </a:rPr>
              <a:t>プログラム</a:t>
            </a:r>
            <a:endParaRPr sz="2017" b="1" dirty="0">
              <a:solidFill>
                <a:schemeClr val="tx1"/>
              </a:solidFill>
              <a:latin typeface="Noto Sans JP" panose="020B0200000000000000" pitchFamily="50" charset="-128"/>
              <a:ea typeface="Noto Sans JP" panose="020B0200000000000000" pitchFamily="50" charset="-128"/>
              <a:cs typeface="SimSun"/>
            </a:endParaRPr>
          </a:p>
        </p:txBody>
      </p:sp>
      <p:pic>
        <p:nvPicPr>
          <p:cNvPr id="36" name="object 36"/>
          <p:cNvPicPr/>
          <p:nvPr/>
        </p:nvPicPr>
        <p:blipFill>
          <a:blip r:embed="rId3" cstate="print">
            <a:duotone>
              <a:prstClr val="black"/>
              <a:schemeClr val="accent1">
                <a:tint val="45000"/>
                <a:satMod val="400000"/>
              </a:schemeClr>
            </a:duotone>
          </a:blip>
          <a:stretch>
            <a:fillRect/>
          </a:stretch>
        </p:blipFill>
        <p:spPr>
          <a:xfrm>
            <a:off x="6725212" y="2008715"/>
            <a:ext cx="65565" cy="112399"/>
          </a:xfrm>
          <a:prstGeom prst="rect">
            <a:avLst/>
          </a:prstGeom>
        </p:spPr>
      </p:pic>
      <p:pic>
        <p:nvPicPr>
          <p:cNvPr id="37" name="object 37"/>
          <p:cNvPicPr/>
          <p:nvPr/>
        </p:nvPicPr>
        <p:blipFill>
          <a:blip r:embed="rId3" cstate="print">
            <a:duotone>
              <a:prstClr val="black"/>
              <a:schemeClr val="accent1">
                <a:tint val="45000"/>
                <a:satMod val="400000"/>
              </a:schemeClr>
            </a:duotone>
          </a:blip>
          <a:stretch>
            <a:fillRect/>
          </a:stretch>
        </p:blipFill>
        <p:spPr>
          <a:xfrm>
            <a:off x="6725212" y="2345912"/>
            <a:ext cx="65565" cy="112399"/>
          </a:xfrm>
          <a:prstGeom prst="rect">
            <a:avLst/>
          </a:prstGeom>
        </p:spPr>
      </p:pic>
      <p:pic>
        <p:nvPicPr>
          <p:cNvPr id="38" name="object 38"/>
          <p:cNvPicPr/>
          <p:nvPr/>
        </p:nvPicPr>
        <p:blipFill>
          <a:blip r:embed="rId3" cstate="print">
            <a:duotone>
              <a:prstClr val="black"/>
              <a:schemeClr val="accent1">
                <a:tint val="45000"/>
                <a:satMod val="400000"/>
              </a:schemeClr>
            </a:duotone>
          </a:blip>
          <a:stretch>
            <a:fillRect/>
          </a:stretch>
        </p:blipFill>
        <p:spPr>
          <a:xfrm>
            <a:off x="6725212" y="2683109"/>
            <a:ext cx="65565" cy="112399"/>
          </a:xfrm>
          <a:prstGeom prst="rect">
            <a:avLst/>
          </a:prstGeom>
        </p:spPr>
      </p:pic>
      <p:sp>
        <p:nvSpPr>
          <p:cNvPr id="39" name="object 39"/>
          <p:cNvSpPr/>
          <p:nvPr/>
        </p:nvSpPr>
        <p:spPr>
          <a:xfrm>
            <a:off x="6313082" y="3507370"/>
            <a:ext cx="5076831" cy="2061195"/>
          </a:xfrm>
          <a:custGeom>
            <a:avLst/>
            <a:gdLst/>
            <a:ahLst/>
            <a:cxnLst/>
            <a:rect l="l" t="t" r="r" b="b"/>
            <a:pathLst>
              <a:path w="4529455" h="1838960">
                <a:moveTo>
                  <a:pt x="4466867" y="1838473"/>
                </a:moveTo>
                <a:lnTo>
                  <a:pt x="46847" y="1838473"/>
                </a:lnTo>
                <a:lnTo>
                  <a:pt x="43587" y="1838045"/>
                </a:lnTo>
                <a:lnTo>
                  <a:pt x="12357" y="1815788"/>
                </a:lnTo>
                <a:lnTo>
                  <a:pt x="0" y="1776009"/>
                </a:lnTo>
                <a:lnTo>
                  <a:pt x="0" y="1771620"/>
                </a:lnTo>
                <a:lnTo>
                  <a:pt x="0" y="62463"/>
                </a:lnTo>
                <a:lnTo>
                  <a:pt x="12357" y="22684"/>
                </a:lnTo>
                <a:lnTo>
                  <a:pt x="43587" y="428"/>
                </a:lnTo>
                <a:lnTo>
                  <a:pt x="46847" y="0"/>
                </a:lnTo>
                <a:lnTo>
                  <a:pt x="4466867" y="0"/>
                </a:lnTo>
                <a:lnTo>
                  <a:pt x="4503267" y="13705"/>
                </a:lnTo>
                <a:lnTo>
                  <a:pt x="4525920" y="45325"/>
                </a:lnTo>
                <a:lnTo>
                  <a:pt x="4529330" y="62463"/>
                </a:lnTo>
                <a:lnTo>
                  <a:pt x="4529330" y="1776009"/>
                </a:lnTo>
                <a:lnTo>
                  <a:pt x="4515624" y="1812411"/>
                </a:lnTo>
                <a:lnTo>
                  <a:pt x="4484004" y="1835064"/>
                </a:lnTo>
                <a:lnTo>
                  <a:pt x="4471213" y="1838045"/>
                </a:lnTo>
                <a:lnTo>
                  <a:pt x="4466867" y="183847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0" name="object 40"/>
          <p:cNvSpPr/>
          <p:nvPr/>
        </p:nvSpPr>
        <p:spPr>
          <a:xfrm>
            <a:off x="6294349" y="3507643"/>
            <a:ext cx="69750" cy="2060483"/>
          </a:xfrm>
          <a:custGeom>
            <a:avLst/>
            <a:gdLst/>
            <a:ahLst/>
            <a:cxnLst/>
            <a:rect l="l" t="t" r="r" b="b"/>
            <a:pathLst>
              <a:path w="62229" h="1838325">
                <a:moveTo>
                  <a:pt x="61808" y="1837986"/>
                </a:moveTo>
                <a:lnTo>
                  <a:pt x="24462" y="1823080"/>
                </a:lnTo>
                <a:lnTo>
                  <a:pt x="2862" y="1790753"/>
                </a:lnTo>
                <a:lnTo>
                  <a:pt x="0" y="1771376"/>
                </a:lnTo>
                <a:lnTo>
                  <a:pt x="0" y="66609"/>
                </a:lnTo>
                <a:lnTo>
                  <a:pt x="11256" y="29461"/>
                </a:lnTo>
                <a:lnTo>
                  <a:pt x="41269" y="4845"/>
                </a:lnTo>
                <a:lnTo>
                  <a:pt x="61808" y="0"/>
                </a:lnTo>
                <a:lnTo>
                  <a:pt x="58156" y="1452"/>
                </a:lnTo>
                <a:lnTo>
                  <a:pt x="49966" y="8237"/>
                </a:lnTo>
                <a:lnTo>
                  <a:pt x="34857" y="47232"/>
                </a:lnTo>
                <a:lnTo>
                  <a:pt x="33426" y="66609"/>
                </a:lnTo>
                <a:lnTo>
                  <a:pt x="33426" y="1771376"/>
                </a:lnTo>
                <a:lnTo>
                  <a:pt x="40082" y="1812380"/>
                </a:lnTo>
                <a:lnTo>
                  <a:pt x="58156" y="1836533"/>
                </a:lnTo>
                <a:lnTo>
                  <a:pt x="61808" y="1837986"/>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3" name="object 43"/>
          <p:cNvPicPr/>
          <p:nvPr/>
        </p:nvPicPr>
        <p:blipFill>
          <a:blip r:embed="rId6" cstate="print">
            <a:duotone>
              <a:prstClr val="black"/>
              <a:schemeClr val="accent1">
                <a:tint val="45000"/>
                <a:satMod val="400000"/>
              </a:schemeClr>
            </a:duotone>
          </a:blip>
          <a:stretch>
            <a:fillRect/>
          </a:stretch>
        </p:blipFill>
        <p:spPr>
          <a:xfrm>
            <a:off x="6669012" y="3807100"/>
            <a:ext cx="224797" cy="299731"/>
          </a:xfrm>
          <a:prstGeom prst="rect">
            <a:avLst/>
          </a:prstGeom>
        </p:spPr>
      </p:pic>
      <p:sp>
        <p:nvSpPr>
          <p:cNvPr id="44" name="object 44"/>
          <p:cNvSpPr txBox="1"/>
          <p:nvPr/>
        </p:nvSpPr>
        <p:spPr>
          <a:xfrm>
            <a:off x="6860843" y="1967762"/>
            <a:ext cx="4327162" cy="1078063"/>
          </a:xfrm>
          <a:prstGeom prst="rect">
            <a:avLst/>
          </a:prstGeom>
        </p:spPr>
        <p:txBody>
          <a:bodyPr vert="horz" wrap="square" lIns="0" tIns="14235" rIns="0" bIns="0" rtlCol="0">
            <a:spAutoFit/>
          </a:bodyPr>
          <a:lstStyle/>
          <a:p>
            <a:pPr marL="14234">
              <a:spcBef>
                <a:spcPts val="112"/>
              </a:spcBef>
            </a:pPr>
            <a:r>
              <a:rPr sz="1177" spc="-28" dirty="0">
                <a:solidFill>
                  <a:schemeClr val="tx1"/>
                </a:solidFill>
                <a:latin typeface="Noto Sans JP" panose="020B0200000000000000" pitchFamily="50" charset="-128"/>
                <a:ea typeface="Noto Sans JP" panose="020B0200000000000000" pitchFamily="50" charset="-128"/>
                <a:cs typeface="PMingLiU"/>
              </a:rPr>
              <a:t>実務で求められるスキルセットを網羅したカリキュラム</a:t>
            </a:r>
            <a:endParaRPr sz="1177" dirty="0">
              <a:solidFill>
                <a:schemeClr val="tx1"/>
              </a:solidFill>
              <a:latin typeface="Noto Sans JP" panose="020B0200000000000000" pitchFamily="50" charset="-128"/>
              <a:ea typeface="Noto Sans JP" panose="020B0200000000000000" pitchFamily="50" charset="-128"/>
              <a:cs typeface="PMingLiU"/>
            </a:endParaRPr>
          </a:p>
          <a:p>
            <a:pPr marL="14234">
              <a:spcBef>
                <a:spcPts val="1244"/>
              </a:spcBef>
            </a:pPr>
            <a:r>
              <a:rPr sz="1177" spc="-28" dirty="0">
                <a:solidFill>
                  <a:schemeClr val="tx1"/>
                </a:solidFill>
                <a:latin typeface="Noto Sans JP" panose="020B0200000000000000" pitchFamily="50" charset="-128"/>
                <a:ea typeface="Noto Sans JP" panose="020B0200000000000000" pitchFamily="50" charset="-128"/>
                <a:cs typeface="PMingLiU"/>
              </a:rPr>
              <a:t>実践的な課題による評価を実施</a:t>
            </a:r>
            <a:endParaRPr sz="1177" dirty="0">
              <a:solidFill>
                <a:schemeClr val="tx1"/>
              </a:solidFill>
              <a:latin typeface="Noto Sans JP" panose="020B0200000000000000" pitchFamily="50" charset="-128"/>
              <a:ea typeface="Noto Sans JP" panose="020B0200000000000000" pitchFamily="50" charset="-128"/>
              <a:cs typeface="PMingLiU"/>
            </a:endParaRPr>
          </a:p>
          <a:p>
            <a:pPr marL="14234" marR="5694">
              <a:lnSpc>
                <a:spcPct val="125299"/>
              </a:lnSpc>
              <a:spcBef>
                <a:spcPts val="885"/>
              </a:spcBef>
            </a:pPr>
            <a:r>
              <a:rPr sz="1177" spc="73" dirty="0">
                <a:solidFill>
                  <a:schemeClr val="tx1"/>
                </a:solidFill>
                <a:latin typeface="Noto Sans JP" panose="020B0200000000000000" pitchFamily="50" charset="-128"/>
                <a:ea typeface="Noto Sans JP" panose="020B0200000000000000" pitchFamily="50" charset="-128"/>
                <a:cs typeface="Trebuchet MS"/>
              </a:rPr>
              <a:t>Python</a:t>
            </a:r>
            <a:r>
              <a:rPr sz="1177" spc="-22" dirty="0">
                <a:solidFill>
                  <a:schemeClr val="tx1"/>
                </a:solidFill>
                <a:latin typeface="Noto Sans JP" panose="020B0200000000000000" pitchFamily="50" charset="-128"/>
                <a:ea typeface="Noto Sans JP" panose="020B0200000000000000" pitchFamily="50" charset="-128"/>
                <a:cs typeface="PMingLiU"/>
              </a:rPr>
              <a:t>、機械学習、ディープラーニング、生成</a:t>
            </a: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dirty="0">
                <a:solidFill>
                  <a:schemeClr val="tx1"/>
                </a:solidFill>
                <a:latin typeface="Noto Sans JP" panose="020B0200000000000000" pitchFamily="50" charset="-128"/>
                <a:ea typeface="Noto Sans JP" panose="020B0200000000000000" pitchFamily="50" charset="-128"/>
                <a:cs typeface="PMingLiU"/>
              </a:rPr>
              <a:t>、</a:t>
            </a:r>
            <a:r>
              <a:rPr sz="1177" spc="106" dirty="0">
                <a:solidFill>
                  <a:schemeClr val="tx1"/>
                </a:solidFill>
                <a:latin typeface="Noto Sans JP" panose="020B0200000000000000" pitchFamily="50" charset="-128"/>
                <a:ea typeface="Noto Sans JP" panose="020B0200000000000000" pitchFamily="50" charset="-128"/>
                <a:cs typeface="Trebuchet MS"/>
              </a:rPr>
              <a:t>MLOps</a:t>
            </a:r>
            <a:r>
              <a:rPr sz="1177" spc="-56" dirty="0">
                <a:solidFill>
                  <a:schemeClr val="tx1"/>
                </a:solidFill>
                <a:latin typeface="Noto Sans JP" panose="020B0200000000000000" pitchFamily="50" charset="-128"/>
                <a:ea typeface="Noto Sans JP" panose="020B0200000000000000" pitchFamily="50" charset="-128"/>
                <a:cs typeface="PMingLiU"/>
              </a:rPr>
              <a:t>、</a:t>
            </a:r>
            <a:r>
              <a:rPr sz="1177" spc="-11" dirty="0">
                <a:solidFill>
                  <a:schemeClr val="tx1"/>
                </a:solidFill>
                <a:latin typeface="Noto Sans JP" panose="020B0200000000000000" pitchFamily="50" charset="-128"/>
                <a:ea typeface="Noto Sans JP" panose="020B0200000000000000" pitchFamily="50" charset="-128"/>
                <a:cs typeface="PMingLiU"/>
              </a:rPr>
              <a:t>クラウド</a:t>
            </a: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spc="-22" dirty="0">
                <a:solidFill>
                  <a:schemeClr val="tx1"/>
                </a:solidFill>
                <a:latin typeface="Noto Sans JP" panose="020B0200000000000000" pitchFamily="50" charset="-128"/>
                <a:ea typeface="Noto Sans JP" panose="020B0200000000000000" pitchFamily="50" charset="-128"/>
                <a:cs typeface="PMingLiU"/>
              </a:rPr>
              <a:t>などの実務直結のスキルを習得</a:t>
            </a:r>
            <a:endParaRPr sz="1177" dirty="0">
              <a:solidFill>
                <a:schemeClr val="tx1"/>
              </a:solidFill>
              <a:latin typeface="Noto Sans JP" panose="020B0200000000000000" pitchFamily="50" charset="-128"/>
              <a:ea typeface="Noto Sans JP" panose="020B0200000000000000" pitchFamily="50" charset="-128"/>
              <a:cs typeface="PMingLiU"/>
            </a:endParaRPr>
          </a:p>
        </p:txBody>
      </p:sp>
      <p:sp>
        <p:nvSpPr>
          <p:cNvPr id="45" name="object 45"/>
          <p:cNvSpPr txBox="1"/>
          <p:nvPr/>
        </p:nvSpPr>
        <p:spPr>
          <a:xfrm>
            <a:off x="7141840" y="3762791"/>
            <a:ext cx="1864755" cy="323342"/>
          </a:xfrm>
          <a:prstGeom prst="rect">
            <a:avLst/>
          </a:prstGeom>
        </p:spPr>
        <p:txBody>
          <a:bodyPr vert="horz" wrap="square" lIns="0" tIns="12811" rIns="0" bIns="0" rtlCol="0">
            <a:spAutoFit/>
          </a:bodyPr>
          <a:lstStyle/>
          <a:p>
            <a:pPr marL="14234">
              <a:spcBef>
                <a:spcPts val="101"/>
              </a:spcBef>
            </a:pPr>
            <a:r>
              <a:rPr sz="1961" b="1" spc="-196" dirty="0">
                <a:solidFill>
                  <a:schemeClr val="tx1"/>
                </a:solidFill>
                <a:latin typeface="Noto Sans JP" panose="020B0200000000000000" pitchFamily="50" charset="-128"/>
                <a:ea typeface="Noto Sans JP" panose="020B0200000000000000" pitchFamily="50" charset="-128"/>
                <a:cs typeface="SimSun"/>
              </a:rPr>
              <a:t>本</a:t>
            </a:r>
            <a:r>
              <a:rPr sz="2017" b="1" spc="-219" dirty="0">
                <a:solidFill>
                  <a:schemeClr val="tx1"/>
                </a:solidFill>
                <a:latin typeface="Noto Sans JP" panose="020B0200000000000000" pitchFamily="50" charset="-128"/>
                <a:ea typeface="Noto Sans JP" panose="020B0200000000000000" pitchFamily="50" charset="-128"/>
                <a:cs typeface="SimSun"/>
              </a:rPr>
              <a:t>サービスの</a:t>
            </a:r>
            <a:r>
              <a:rPr sz="1905" b="1" spc="-163" dirty="0">
                <a:solidFill>
                  <a:schemeClr val="tx1"/>
                </a:solidFill>
                <a:latin typeface="Noto Sans JP" panose="020B0200000000000000" pitchFamily="50" charset="-128"/>
                <a:ea typeface="Noto Sans JP" panose="020B0200000000000000" pitchFamily="50" charset="-128"/>
                <a:cs typeface="SimSun"/>
              </a:rPr>
              <a:t>価</a:t>
            </a:r>
            <a:r>
              <a:rPr sz="1961" b="1" spc="-56" dirty="0">
                <a:solidFill>
                  <a:schemeClr val="tx1"/>
                </a:solidFill>
                <a:latin typeface="Noto Sans JP" panose="020B0200000000000000" pitchFamily="50" charset="-128"/>
                <a:ea typeface="Noto Sans JP" panose="020B0200000000000000" pitchFamily="50" charset="-128"/>
                <a:cs typeface="SimSun"/>
              </a:rPr>
              <a:t>値</a:t>
            </a:r>
            <a:endParaRPr sz="1961" b="1" dirty="0">
              <a:solidFill>
                <a:schemeClr val="tx1"/>
              </a:solidFill>
              <a:latin typeface="Noto Sans JP" panose="020B0200000000000000" pitchFamily="50" charset="-128"/>
              <a:ea typeface="Noto Sans JP" panose="020B0200000000000000" pitchFamily="50" charset="-128"/>
              <a:cs typeface="SimSun"/>
            </a:endParaRPr>
          </a:p>
        </p:txBody>
      </p:sp>
      <p:pic>
        <p:nvPicPr>
          <p:cNvPr id="47" name="object 47"/>
          <p:cNvPicPr/>
          <p:nvPr/>
        </p:nvPicPr>
        <p:blipFill>
          <a:blip r:embed="rId3" cstate="print">
            <a:duotone>
              <a:prstClr val="black"/>
              <a:schemeClr val="accent1">
                <a:tint val="45000"/>
                <a:satMod val="400000"/>
              </a:schemeClr>
            </a:duotone>
          </a:blip>
          <a:stretch>
            <a:fillRect/>
          </a:stretch>
        </p:blipFill>
        <p:spPr>
          <a:xfrm>
            <a:off x="6725212" y="4406562"/>
            <a:ext cx="65565" cy="112399"/>
          </a:xfrm>
          <a:prstGeom prst="rect">
            <a:avLst/>
          </a:prstGeom>
        </p:spPr>
      </p:pic>
      <p:pic>
        <p:nvPicPr>
          <p:cNvPr id="48" name="object 48"/>
          <p:cNvPicPr/>
          <p:nvPr/>
        </p:nvPicPr>
        <p:blipFill>
          <a:blip r:embed="rId3" cstate="print">
            <a:duotone>
              <a:prstClr val="black"/>
              <a:schemeClr val="accent1">
                <a:tint val="45000"/>
                <a:satMod val="400000"/>
              </a:schemeClr>
            </a:duotone>
          </a:blip>
          <a:stretch>
            <a:fillRect/>
          </a:stretch>
        </p:blipFill>
        <p:spPr>
          <a:xfrm>
            <a:off x="6725212" y="4968557"/>
            <a:ext cx="65565" cy="112399"/>
          </a:xfrm>
          <a:prstGeom prst="rect">
            <a:avLst/>
          </a:prstGeom>
        </p:spPr>
      </p:pic>
      <p:sp>
        <p:nvSpPr>
          <p:cNvPr id="49" name="object 49"/>
          <p:cNvSpPr txBox="1"/>
          <p:nvPr/>
        </p:nvSpPr>
        <p:spPr>
          <a:xfrm>
            <a:off x="6860843" y="4281802"/>
            <a:ext cx="4228439" cy="1014969"/>
          </a:xfrm>
          <a:prstGeom prst="rect">
            <a:avLst/>
          </a:prstGeom>
        </p:spPr>
        <p:txBody>
          <a:bodyPr vert="horz" wrap="square" lIns="0" tIns="14235" rIns="0" bIns="0" rtlCol="0">
            <a:spAutoFit/>
          </a:bodyPr>
          <a:lstStyle/>
          <a:p>
            <a:pPr marL="14234" marR="54802">
              <a:lnSpc>
                <a:spcPct val="125299"/>
              </a:lnSpc>
              <a:spcBef>
                <a:spcPts val="112"/>
              </a:spcBef>
            </a:pPr>
            <a:r>
              <a:rPr sz="1177" dirty="0">
                <a:solidFill>
                  <a:schemeClr val="tx1"/>
                </a:solidFill>
                <a:latin typeface="Noto Sans JP" panose="020B0200000000000000" pitchFamily="50" charset="-128"/>
                <a:ea typeface="Noto Sans JP" panose="020B0200000000000000" pitchFamily="50" charset="-128"/>
                <a:cs typeface="PMingLiU"/>
              </a:rPr>
              <a:t>「</a:t>
            </a:r>
            <a:r>
              <a:rPr sz="1177" spc="56" dirty="0">
                <a:solidFill>
                  <a:schemeClr val="tx1"/>
                </a:solidFill>
                <a:latin typeface="Noto Sans JP" panose="020B0200000000000000" pitchFamily="50" charset="-128"/>
                <a:ea typeface="Noto Sans JP" panose="020B0200000000000000" pitchFamily="50" charset="-128"/>
                <a:cs typeface="Trebuchet MS"/>
              </a:rPr>
              <a:t>AI </a:t>
            </a:r>
            <a:r>
              <a:rPr sz="1177" spc="78" dirty="0">
                <a:solidFill>
                  <a:schemeClr val="tx1"/>
                </a:solidFill>
                <a:latin typeface="Noto Sans JP" panose="020B0200000000000000" pitchFamily="50" charset="-128"/>
                <a:ea typeface="Noto Sans JP" panose="020B0200000000000000" pitchFamily="50" charset="-128"/>
                <a:cs typeface="Trebuchet MS"/>
              </a:rPr>
              <a:t>Labo</a:t>
            </a:r>
            <a:r>
              <a:rPr sz="1177" spc="-22" dirty="0">
                <a:solidFill>
                  <a:schemeClr val="tx1"/>
                </a:solidFill>
                <a:latin typeface="Noto Sans JP" panose="020B0200000000000000" pitchFamily="50" charset="-128"/>
                <a:ea typeface="Noto Sans JP" panose="020B0200000000000000" pitchFamily="50" charset="-128"/>
                <a:cs typeface="PMingLiU"/>
              </a:rPr>
              <a:t>」を修了し、実務スキルを証明された即戦力</a:t>
            </a: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spc="-28" dirty="0">
                <a:solidFill>
                  <a:schemeClr val="tx1"/>
                </a:solidFill>
                <a:latin typeface="Noto Sans JP" panose="020B0200000000000000" pitchFamily="50" charset="-128"/>
                <a:ea typeface="Noto Sans JP" panose="020B0200000000000000" pitchFamily="50" charset="-128"/>
                <a:cs typeface="PMingLiU"/>
              </a:rPr>
              <a:t>人材</a:t>
            </a:r>
            <a:r>
              <a:rPr sz="1177" spc="-22" dirty="0">
                <a:solidFill>
                  <a:schemeClr val="tx1"/>
                </a:solidFill>
                <a:latin typeface="Noto Sans JP" panose="020B0200000000000000" pitchFamily="50" charset="-128"/>
                <a:ea typeface="Noto Sans JP" panose="020B0200000000000000" pitchFamily="50" charset="-128"/>
                <a:cs typeface="PMingLiU"/>
              </a:rPr>
              <a:t>をご紹介</a:t>
            </a:r>
            <a:endParaRPr sz="1177">
              <a:solidFill>
                <a:schemeClr val="tx1"/>
              </a:solidFill>
              <a:latin typeface="Noto Sans JP" panose="020B0200000000000000" pitchFamily="50" charset="-128"/>
              <a:ea typeface="Noto Sans JP" panose="020B0200000000000000" pitchFamily="50" charset="-128"/>
              <a:cs typeface="PMingLiU"/>
            </a:endParaRPr>
          </a:p>
          <a:p>
            <a:pPr marL="14234" marR="5694">
              <a:lnSpc>
                <a:spcPct val="125299"/>
              </a:lnSpc>
              <a:spcBef>
                <a:spcPts val="885"/>
              </a:spcBef>
            </a:pPr>
            <a:r>
              <a:rPr sz="1177" spc="-28" dirty="0">
                <a:solidFill>
                  <a:schemeClr val="tx1"/>
                </a:solidFill>
                <a:latin typeface="Noto Sans JP" panose="020B0200000000000000" pitchFamily="50" charset="-128"/>
                <a:ea typeface="Noto Sans JP" panose="020B0200000000000000" pitchFamily="50" charset="-128"/>
                <a:cs typeface="PMingLiU"/>
              </a:rPr>
              <a:t>企業様の課題をダイレクトに結びつけ、プロジェクトの成功と</a:t>
            </a:r>
            <a:r>
              <a:rPr sz="1177" spc="-22" dirty="0">
                <a:solidFill>
                  <a:schemeClr val="tx1"/>
                </a:solidFill>
                <a:latin typeface="Noto Sans JP" panose="020B0200000000000000" pitchFamily="50" charset="-128"/>
                <a:ea typeface="Noto Sans JP" panose="020B0200000000000000" pitchFamily="50" charset="-128"/>
                <a:cs typeface="PMingLiU"/>
              </a:rPr>
              <a:t>事業の成長を加速</a:t>
            </a:r>
            <a:endParaRPr sz="1177">
              <a:solidFill>
                <a:schemeClr val="tx1"/>
              </a:solidFill>
              <a:latin typeface="Noto Sans JP" panose="020B0200000000000000" pitchFamily="50" charset="-128"/>
              <a:ea typeface="Noto Sans JP" panose="020B0200000000000000" pitchFamily="50" charset="-128"/>
              <a:cs typeface="PMingLiU"/>
            </a:endParaRPr>
          </a:p>
        </p:txBody>
      </p:sp>
      <p:sp>
        <p:nvSpPr>
          <p:cNvPr id="50" name="object 50"/>
          <p:cNvSpPr txBox="1"/>
          <p:nvPr/>
        </p:nvSpPr>
        <p:spPr>
          <a:xfrm>
            <a:off x="3733864" y="6008135"/>
            <a:ext cx="4521674" cy="200545"/>
          </a:xfrm>
          <a:prstGeom prst="rect">
            <a:avLst/>
          </a:prstGeom>
        </p:spPr>
        <p:txBody>
          <a:bodyPr vert="horz" wrap="square" lIns="0" tIns="19217" rIns="0" bIns="0" rtlCol="0">
            <a:spAutoFit/>
          </a:bodyPr>
          <a:lstStyle/>
          <a:p>
            <a:pPr marL="14234">
              <a:spcBef>
                <a:spcPts val="151"/>
              </a:spcBef>
            </a:pPr>
            <a:r>
              <a:rPr sz="1177" dirty="0">
                <a:solidFill>
                  <a:schemeClr val="tx1"/>
                </a:solidFill>
                <a:latin typeface="Noto Sans JP" panose="020B0200000000000000" pitchFamily="50" charset="-128"/>
                <a:ea typeface="Noto Sans JP" panose="020B0200000000000000" pitchFamily="50" charset="-128"/>
                <a:cs typeface="PMingLiU"/>
              </a:rPr>
              <a:t>「</a:t>
            </a:r>
            <a:r>
              <a:rPr sz="1177" i="1" spc="56" dirty="0">
                <a:solidFill>
                  <a:schemeClr val="tx1"/>
                </a:solidFill>
                <a:latin typeface="Noto Sans JP" panose="020B0200000000000000" pitchFamily="50" charset="-128"/>
                <a:ea typeface="Noto Sans JP" panose="020B0200000000000000" pitchFamily="50" charset="-128"/>
                <a:cs typeface="Trebuchet MS"/>
              </a:rPr>
              <a:t>AI</a:t>
            </a:r>
            <a:r>
              <a:rPr sz="1177" spc="-34" dirty="0">
                <a:solidFill>
                  <a:schemeClr val="tx1"/>
                </a:solidFill>
                <a:latin typeface="Noto Sans JP" panose="020B0200000000000000" pitchFamily="50" charset="-128"/>
                <a:ea typeface="Noto Sans JP" panose="020B0200000000000000" pitchFamily="50" charset="-128"/>
                <a:cs typeface="PMingLiU"/>
              </a:rPr>
              <a:t>で、ビジネスの未来を加速させる。その鍵は「人」にある。」</a:t>
            </a:r>
            <a:endParaRPr sz="1177" dirty="0">
              <a:solidFill>
                <a:schemeClr val="tx1"/>
              </a:solidFill>
              <a:latin typeface="Noto Sans JP" panose="020B0200000000000000" pitchFamily="50" charset="-128"/>
              <a:ea typeface="Noto Sans JP" panose="020B0200000000000000" pitchFamily="50" charset="-128"/>
              <a:cs typeface="PMingLiU"/>
            </a:endParaRPr>
          </a:p>
        </p:txBody>
      </p:sp>
      <p:sp>
        <p:nvSpPr>
          <p:cNvPr id="2" name="object 28">
            <a:extLst>
              <a:ext uri="{FF2B5EF4-FFF2-40B4-BE49-F238E27FC236}">
                <a16:creationId xmlns:a16="http://schemas.microsoft.com/office/drawing/2014/main" id="{CBE6CD28-92C8-A474-372F-227F3228EB4D}"/>
              </a:ext>
            </a:extLst>
          </p:cNvPr>
          <p:cNvSpPr/>
          <p:nvPr/>
        </p:nvSpPr>
        <p:spPr>
          <a:xfrm>
            <a:off x="3620513" y="5848463"/>
            <a:ext cx="4451924"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02F01DD8-9175-B6B5-C132-62027399C002}"/>
              </a:ext>
            </a:extLst>
          </p:cNvPr>
          <p:cNvSpPr/>
          <p:nvPr/>
        </p:nvSpPr>
        <p:spPr>
          <a:xfrm>
            <a:off x="3601778" y="5848463"/>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6ED7343B-9894-FAFB-DA56-59FF8F40F7A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6" name="object 24">
            <a:extLst>
              <a:ext uri="{FF2B5EF4-FFF2-40B4-BE49-F238E27FC236}">
                <a16:creationId xmlns:a16="http://schemas.microsoft.com/office/drawing/2014/main" id="{C77FDCE9-81B5-5C31-80CA-A19D9C9F18CA}"/>
              </a:ext>
            </a:extLst>
          </p:cNvPr>
          <p:cNvSpPr/>
          <p:nvPr/>
        </p:nvSpPr>
        <p:spPr>
          <a:xfrm>
            <a:off x="837220" y="1854263"/>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8" name="object 24">
            <a:extLst>
              <a:ext uri="{FF2B5EF4-FFF2-40B4-BE49-F238E27FC236}">
                <a16:creationId xmlns:a16="http://schemas.microsoft.com/office/drawing/2014/main" id="{3BCF8660-5047-94A5-1157-5BDB5E0F7457}"/>
              </a:ext>
            </a:extLst>
          </p:cNvPr>
          <p:cNvSpPr/>
          <p:nvPr/>
        </p:nvSpPr>
        <p:spPr>
          <a:xfrm>
            <a:off x="855953" y="3663382"/>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5" name="object 24">
            <a:extLst>
              <a:ext uri="{FF2B5EF4-FFF2-40B4-BE49-F238E27FC236}">
                <a16:creationId xmlns:a16="http://schemas.microsoft.com/office/drawing/2014/main" id="{8F6A1CAC-DE93-93EF-F428-3A458620B8E1}"/>
              </a:ext>
            </a:extLst>
          </p:cNvPr>
          <p:cNvSpPr/>
          <p:nvPr/>
        </p:nvSpPr>
        <p:spPr>
          <a:xfrm>
            <a:off x="6572461" y="1347978"/>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5" name="object 24">
            <a:extLst>
              <a:ext uri="{FF2B5EF4-FFF2-40B4-BE49-F238E27FC236}">
                <a16:creationId xmlns:a16="http://schemas.microsoft.com/office/drawing/2014/main" id="{08C1AB17-3539-EAB4-DEC5-7A5A32D8C6AE}"/>
              </a:ext>
            </a:extLst>
          </p:cNvPr>
          <p:cNvSpPr/>
          <p:nvPr/>
        </p:nvSpPr>
        <p:spPr>
          <a:xfrm>
            <a:off x="6570800" y="3738801"/>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矢印: 五方向 30">
            <a:extLst>
              <a:ext uri="{FF2B5EF4-FFF2-40B4-BE49-F238E27FC236}">
                <a16:creationId xmlns:a16="http://schemas.microsoft.com/office/drawing/2014/main" id="{5476C669-6297-FA40-6173-4B1FC6D43BDF}"/>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object 2"/>
          <p:cNvSpPr txBox="1">
            <a:spLocks noGrp="1"/>
          </p:cNvSpPr>
          <p:nvPr>
            <p:ph type="title"/>
          </p:nvPr>
        </p:nvSpPr>
        <p:spPr>
          <a:xfrm>
            <a:off x="744247" y="133522"/>
            <a:ext cx="2398559" cy="435618"/>
          </a:xfrm>
          <a:prstGeom prst="rect">
            <a:avLst/>
          </a:prstGeom>
        </p:spPr>
        <p:txBody>
          <a:bodyPr vert="horz" wrap="square" lIns="0" tIns="16369" rIns="0" bIns="0" rtlCol="0">
            <a:spAutoFit/>
          </a:bodyPr>
          <a:lstStyle/>
          <a:p>
            <a:pPr marL="14234">
              <a:spcBef>
                <a:spcPts val="128"/>
              </a:spcBef>
            </a:pPr>
            <a:r>
              <a:rPr sz="2914" b="1" spc="-275" dirty="0">
                <a:latin typeface="Noto Sans JP" panose="020B0200000000000000" pitchFamily="50" charset="-128"/>
                <a:ea typeface="Noto Sans JP" panose="020B0200000000000000" pitchFamily="50" charset="-128"/>
                <a:cs typeface="SimSun"/>
              </a:rPr>
              <a:t>採</a:t>
            </a:r>
            <a:r>
              <a:rPr sz="2802" b="1" spc="-168" dirty="0">
                <a:latin typeface="Noto Sans JP" panose="020B0200000000000000" pitchFamily="50" charset="-128"/>
                <a:ea typeface="Noto Sans JP" panose="020B0200000000000000" pitchFamily="50" charset="-128"/>
              </a:rPr>
              <a:t>用</a:t>
            </a:r>
            <a:r>
              <a:rPr sz="3026" b="1" spc="-398" dirty="0">
                <a:latin typeface="Noto Sans JP" panose="020B0200000000000000" pitchFamily="50" charset="-128"/>
                <a:ea typeface="Noto Sans JP" panose="020B0200000000000000" pitchFamily="50" charset="-128"/>
                <a:cs typeface="SimSun"/>
              </a:rPr>
              <a:t>市</a:t>
            </a:r>
            <a:r>
              <a:rPr sz="2914" b="1" spc="-269" dirty="0">
                <a:latin typeface="Noto Sans JP" panose="020B0200000000000000" pitchFamily="50" charset="-128"/>
                <a:ea typeface="Noto Sans JP" panose="020B0200000000000000" pitchFamily="50" charset="-128"/>
                <a:cs typeface="SimSun"/>
              </a:rPr>
              <a:t>場</a:t>
            </a:r>
            <a:r>
              <a:rPr sz="2522" b="1" spc="185" dirty="0">
                <a:latin typeface="Noto Sans JP" panose="020B0200000000000000" pitchFamily="50" charset="-128"/>
                <a:ea typeface="Noto Sans JP" panose="020B0200000000000000" pitchFamily="50" charset="-128"/>
              </a:rPr>
              <a:t>の</a:t>
            </a:r>
            <a:r>
              <a:rPr sz="2970" b="1" spc="-331" dirty="0">
                <a:latin typeface="Noto Sans JP" panose="020B0200000000000000" pitchFamily="50" charset="-128"/>
                <a:ea typeface="Noto Sans JP" panose="020B0200000000000000" pitchFamily="50" charset="-128"/>
                <a:cs typeface="SimSun"/>
              </a:rPr>
              <a:t>背</a:t>
            </a:r>
            <a:r>
              <a:rPr sz="2914" b="1" spc="-118" dirty="0">
                <a:latin typeface="Noto Sans JP" panose="020B0200000000000000" pitchFamily="50" charset="-128"/>
                <a:ea typeface="Noto Sans JP" panose="020B0200000000000000" pitchFamily="50" charset="-128"/>
                <a:cs typeface="SimSun"/>
              </a:rPr>
              <a:t>景</a:t>
            </a:r>
            <a:endParaRPr sz="2914" b="1" dirty="0">
              <a:latin typeface="Noto Sans JP" panose="020B0200000000000000" pitchFamily="50" charset="-128"/>
              <a:ea typeface="Noto Sans JP" panose="020B0200000000000000" pitchFamily="50" charset="-128"/>
              <a:cs typeface="SimSun"/>
            </a:endParaRPr>
          </a:p>
        </p:txBody>
      </p:sp>
      <p:sp>
        <p:nvSpPr>
          <p:cNvPr id="4" name="object 4"/>
          <p:cNvSpPr/>
          <p:nvPr/>
        </p:nvSpPr>
        <p:spPr>
          <a:xfrm>
            <a:off x="655688" y="1088294"/>
            <a:ext cx="5264019" cy="1649098"/>
          </a:xfrm>
          <a:custGeom>
            <a:avLst/>
            <a:gdLst/>
            <a:ahLst/>
            <a:cxnLst/>
            <a:rect l="l" t="t" r="r" b="b"/>
            <a:pathLst>
              <a:path w="4696460" h="1471295">
                <a:moveTo>
                  <a:pt x="4634000" y="1470779"/>
                </a:moveTo>
                <a:lnTo>
                  <a:pt x="46847" y="1470779"/>
                </a:lnTo>
                <a:lnTo>
                  <a:pt x="43587" y="1470350"/>
                </a:lnTo>
                <a:lnTo>
                  <a:pt x="12357" y="1448093"/>
                </a:lnTo>
                <a:lnTo>
                  <a:pt x="0" y="1408314"/>
                </a:lnTo>
                <a:lnTo>
                  <a:pt x="0" y="1403925"/>
                </a:lnTo>
                <a:lnTo>
                  <a:pt x="0" y="62463"/>
                </a:lnTo>
                <a:lnTo>
                  <a:pt x="12357" y="22684"/>
                </a:lnTo>
                <a:lnTo>
                  <a:pt x="43587" y="428"/>
                </a:lnTo>
                <a:lnTo>
                  <a:pt x="46847" y="0"/>
                </a:lnTo>
                <a:lnTo>
                  <a:pt x="4634000" y="0"/>
                </a:lnTo>
                <a:lnTo>
                  <a:pt x="4670403" y="13705"/>
                </a:lnTo>
                <a:lnTo>
                  <a:pt x="4693055" y="45325"/>
                </a:lnTo>
                <a:lnTo>
                  <a:pt x="4696464" y="62463"/>
                </a:lnTo>
                <a:lnTo>
                  <a:pt x="4696464" y="1408314"/>
                </a:lnTo>
                <a:lnTo>
                  <a:pt x="4682758" y="1444716"/>
                </a:lnTo>
                <a:lnTo>
                  <a:pt x="4651139" y="1467369"/>
                </a:lnTo>
                <a:lnTo>
                  <a:pt x="4638348" y="1470350"/>
                </a:lnTo>
                <a:lnTo>
                  <a:pt x="4634000" y="1470779"/>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5" name="object 5"/>
          <p:cNvSpPr/>
          <p:nvPr/>
        </p:nvSpPr>
        <p:spPr>
          <a:xfrm>
            <a:off x="636955" y="1088566"/>
            <a:ext cx="69750" cy="1648387"/>
          </a:xfrm>
          <a:custGeom>
            <a:avLst/>
            <a:gdLst/>
            <a:ahLst/>
            <a:cxnLst/>
            <a:rect l="l" t="t" r="r" b="b"/>
            <a:pathLst>
              <a:path w="62229" h="1470660">
                <a:moveTo>
                  <a:pt x="61808" y="1470291"/>
                </a:moveTo>
                <a:lnTo>
                  <a:pt x="24462" y="1455386"/>
                </a:lnTo>
                <a:lnTo>
                  <a:pt x="2862" y="1423059"/>
                </a:lnTo>
                <a:lnTo>
                  <a:pt x="0" y="1403681"/>
                </a:lnTo>
                <a:lnTo>
                  <a:pt x="0" y="66609"/>
                </a:lnTo>
                <a:lnTo>
                  <a:pt x="11256" y="29461"/>
                </a:lnTo>
                <a:lnTo>
                  <a:pt x="41269" y="4845"/>
                </a:lnTo>
                <a:lnTo>
                  <a:pt x="61808" y="0"/>
                </a:lnTo>
                <a:lnTo>
                  <a:pt x="58156" y="1452"/>
                </a:lnTo>
                <a:lnTo>
                  <a:pt x="49966" y="8237"/>
                </a:lnTo>
                <a:lnTo>
                  <a:pt x="34858" y="47232"/>
                </a:lnTo>
                <a:lnTo>
                  <a:pt x="33426" y="66609"/>
                </a:lnTo>
                <a:lnTo>
                  <a:pt x="33426" y="1403681"/>
                </a:lnTo>
                <a:lnTo>
                  <a:pt x="40082" y="1444685"/>
                </a:lnTo>
                <a:lnTo>
                  <a:pt x="58156" y="1468839"/>
                </a:lnTo>
                <a:lnTo>
                  <a:pt x="61808" y="147029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8" name="object 8"/>
          <p:cNvPicPr/>
          <p:nvPr/>
        </p:nvPicPr>
        <p:blipFill>
          <a:blip r:embed="rId3" cstate="print">
            <a:duotone>
              <a:schemeClr val="accent1">
                <a:shade val="45000"/>
                <a:satMod val="135000"/>
              </a:schemeClr>
              <a:prstClr val="white"/>
            </a:duotone>
          </a:blip>
          <a:stretch>
            <a:fillRect/>
          </a:stretch>
        </p:blipFill>
        <p:spPr>
          <a:xfrm>
            <a:off x="981600" y="1259518"/>
            <a:ext cx="234164" cy="262264"/>
          </a:xfrm>
          <a:prstGeom prst="rect">
            <a:avLst/>
          </a:prstGeom>
        </p:spPr>
      </p:pic>
      <p:sp>
        <p:nvSpPr>
          <p:cNvPr id="9" name="object 9"/>
          <p:cNvSpPr txBox="1"/>
          <p:nvPr/>
        </p:nvSpPr>
        <p:spPr>
          <a:xfrm>
            <a:off x="833827" y="1210389"/>
            <a:ext cx="4807082" cy="1440303"/>
          </a:xfrm>
          <a:prstGeom prst="rect">
            <a:avLst/>
          </a:prstGeom>
        </p:spPr>
        <p:txBody>
          <a:bodyPr vert="horz" wrap="square" lIns="0" tIns="15658" rIns="0" bIns="0" rtlCol="0">
            <a:spAutoFit/>
          </a:bodyPr>
          <a:lstStyle/>
          <a:p>
            <a:pPr marL="501042">
              <a:spcBef>
                <a:spcPts val="123"/>
              </a:spcBef>
            </a:pPr>
            <a:r>
              <a:rPr sz="1905" b="1" spc="-163" dirty="0">
                <a:solidFill>
                  <a:schemeClr val="tx1"/>
                </a:solidFill>
                <a:latin typeface="Noto Sans JP" panose="020B0200000000000000" pitchFamily="50" charset="-128"/>
                <a:ea typeface="Noto Sans JP" panose="020B0200000000000000" pitchFamily="50" charset="-128"/>
                <a:cs typeface="SimSun"/>
              </a:rPr>
              <a:t>深</a:t>
            </a:r>
            <a:r>
              <a:rPr sz="2017" b="1" spc="-263" dirty="0">
                <a:solidFill>
                  <a:schemeClr val="tx1"/>
                </a:solidFill>
                <a:latin typeface="Noto Sans JP" panose="020B0200000000000000" pitchFamily="50" charset="-128"/>
                <a:ea typeface="Noto Sans JP" panose="020B0200000000000000" pitchFamily="50" charset="-128"/>
                <a:cs typeface="SimSun"/>
              </a:rPr>
              <a:t>刻</a:t>
            </a:r>
            <a:r>
              <a:rPr sz="1905" b="1" spc="-67" dirty="0">
                <a:solidFill>
                  <a:schemeClr val="tx1"/>
                </a:solidFill>
                <a:latin typeface="Noto Sans JP" panose="020B0200000000000000" pitchFamily="50" charset="-128"/>
                <a:ea typeface="Noto Sans JP" panose="020B0200000000000000" pitchFamily="50" charset="-128"/>
                <a:cs typeface="SimSun"/>
              </a:rPr>
              <a:t>な</a:t>
            </a:r>
            <a:r>
              <a:rPr sz="1737" b="1" spc="128" dirty="0">
                <a:solidFill>
                  <a:schemeClr val="tx1"/>
                </a:solidFill>
                <a:latin typeface="Noto Sans JP" panose="020B0200000000000000" pitchFamily="50" charset="-128"/>
                <a:ea typeface="Noto Sans JP" panose="020B0200000000000000" pitchFamily="50" charset="-128"/>
                <a:cs typeface="Yu Gothic"/>
              </a:rPr>
              <a:t>AI</a:t>
            </a:r>
            <a:r>
              <a:rPr sz="1905" b="1" spc="-163" dirty="0">
                <a:solidFill>
                  <a:schemeClr val="tx1"/>
                </a:solidFill>
                <a:latin typeface="Noto Sans JP" panose="020B0200000000000000" pitchFamily="50" charset="-128"/>
                <a:ea typeface="Noto Sans JP" panose="020B0200000000000000" pitchFamily="50" charset="-128"/>
                <a:cs typeface="SimSun"/>
              </a:rPr>
              <a:t>人</a:t>
            </a:r>
            <a:r>
              <a:rPr sz="1961" b="1" spc="-196" dirty="0">
                <a:solidFill>
                  <a:schemeClr val="tx1"/>
                </a:solidFill>
                <a:latin typeface="Noto Sans JP" panose="020B0200000000000000" pitchFamily="50" charset="-128"/>
                <a:ea typeface="Noto Sans JP" panose="020B0200000000000000" pitchFamily="50" charset="-128"/>
                <a:cs typeface="SimSun"/>
              </a:rPr>
              <a:t>材</a:t>
            </a:r>
            <a:r>
              <a:rPr sz="1849" b="1" spc="-101" dirty="0">
                <a:solidFill>
                  <a:schemeClr val="tx1"/>
                </a:solidFill>
                <a:latin typeface="Noto Sans JP" panose="020B0200000000000000" pitchFamily="50" charset="-128"/>
                <a:ea typeface="Noto Sans JP" panose="020B0200000000000000" pitchFamily="50" charset="-128"/>
                <a:cs typeface="PMingLiU"/>
              </a:rPr>
              <a:t>不</a:t>
            </a:r>
            <a:r>
              <a:rPr sz="1905" b="1" spc="-56" dirty="0">
                <a:solidFill>
                  <a:schemeClr val="tx1"/>
                </a:solidFill>
                <a:latin typeface="Noto Sans JP" panose="020B0200000000000000" pitchFamily="50" charset="-128"/>
                <a:ea typeface="Noto Sans JP" panose="020B0200000000000000" pitchFamily="50" charset="-128"/>
                <a:cs typeface="PMingLiU"/>
              </a:rPr>
              <a:t>足</a:t>
            </a:r>
            <a:endParaRPr sz="1905" b="1" dirty="0">
              <a:solidFill>
                <a:schemeClr val="tx1"/>
              </a:solidFill>
              <a:latin typeface="Noto Sans JP" panose="020B0200000000000000" pitchFamily="50" charset="-128"/>
              <a:ea typeface="Noto Sans JP" panose="020B0200000000000000" pitchFamily="50" charset="-128"/>
              <a:cs typeface="PMingLiU"/>
            </a:endParaRPr>
          </a:p>
          <a:p>
            <a:pPr marL="14234" marR="5694">
              <a:lnSpc>
                <a:spcPct val="117400"/>
              </a:lnSpc>
              <a:spcBef>
                <a:spcPts val="1194"/>
              </a:spcBef>
            </a:pPr>
            <a:r>
              <a:rPr sz="1177" spc="-11" dirty="0">
                <a:solidFill>
                  <a:schemeClr val="tx1"/>
                </a:solidFill>
                <a:latin typeface="Noto Sans JP" panose="020B0200000000000000" pitchFamily="50" charset="-128"/>
                <a:ea typeface="Noto Sans JP" panose="020B0200000000000000" pitchFamily="50" charset="-128"/>
                <a:cs typeface="PMingLiU"/>
              </a:rPr>
              <a:t>経済産業省の調査によると、</a:t>
            </a:r>
            <a:r>
              <a:rPr sz="1177" spc="128" dirty="0">
                <a:solidFill>
                  <a:schemeClr val="tx1"/>
                </a:solidFill>
                <a:latin typeface="Noto Sans JP" panose="020B0200000000000000" pitchFamily="50" charset="-128"/>
                <a:ea typeface="Noto Sans JP" panose="020B0200000000000000" pitchFamily="50" charset="-128"/>
                <a:cs typeface="Trebuchet MS"/>
              </a:rPr>
              <a:t>2030</a:t>
            </a:r>
            <a:r>
              <a:rPr sz="1177" spc="-11" dirty="0">
                <a:solidFill>
                  <a:schemeClr val="tx1"/>
                </a:solidFill>
                <a:latin typeface="Noto Sans JP" panose="020B0200000000000000" pitchFamily="50" charset="-128"/>
                <a:ea typeface="Noto Sans JP" panose="020B0200000000000000" pitchFamily="50" charset="-128"/>
                <a:cs typeface="PMingLiU"/>
              </a:rPr>
              <a:t>年までに</a:t>
            </a:r>
            <a:r>
              <a:rPr sz="1177" spc="-39" dirty="0">
                <a:solidFill>
                  <a:schemeClr val="tx1"/>
                </a:solidFill>
                <a:latin typeface="Noto Sans JP" panose="020B0200000000000000" pitchFamily="50" charset="-128"/>
                <a:ea typeface="Noto Sans JP" panose="020B0200000000000000" pitchFamily="50" charset="-128"/>
                <a:cs typeface="Trebuchet MS"/>
              </a:rPr>
              <a:t>AI/</a:t>
            </a:r>
            <a:r>
              <a:rPr sz="1177" spc="-17" dirty="0" err="1">
                <a:solidFill>
                  <a:schemeClr val="tx1"/>
                </a:solidFill>
                <a:latin typeface="Noto Sans JP" panose="020B0200000000000000" pitchFamily="50" charset="-128"/>
                <a:ea typeface="Noto Sans JP" panose="020B0200000000000000" pitchFamily="50" charset="-128"/>
                <a:cs typeface="PMingLiU"/>
              </a:rPr>
              <a:t>データサイエンス分野の</a:t>
            </a:r>
            <a:r>
              <a:rPr sz="1177" spc="-11" dirty="0" err="1">
                <a:solidFill>
                  <a:schemeClr val="tx1"/>
                </a:solidFill>
                <a:latin typeface="Noto Sans JP" panose="020B0200000000000000" pitchFamily="50" charset="-128"/>
                <a:ea typeface="Noto Sans JP" panose="020B0200000000000000" pitchFamily="50" charset="-128"/>
                <a:cs typeface="PMingLiU"/>
              </a:rPr>
              <a:t>人材は</a:t>
            </a:r>
            <a:r>
              <a:rPr lang="ja-JP" altLang="en-US" sz="1177" spc="-11" dirty="0">
                <a:solidFill>
                  <a:schemeClr val="tx1"/>
                </a:solidFill>
                <a:latin typeface="Noto Sans JP" panose="020B0200000000000000" pitchFamily="50" charset="-128"/>
                <a:ea typeface="Noto Sans JP" panose="020B0200000000000000" pitchFamily="50" charset="-128"/>
                <a:cs typeface="PMingLiU"/>
              </a:rPr>
              <a:t>最大で</a:t>
            </a:r>
            <a:r>
              <a:rPr sz="1177" spc="-11" dirty="0">
                <a:solidFill>
                  <a:schemeClr val="tx1"/>
                </a:solidFill>
                <a:latin typeface="Noto Sans JP" panose="020B0200000000000000" pitchFamily="50" charset="-128"/>
                <a:ea typeface="Noto Sans JP" panose="020B0200000000000000" pitchFamily="50" charset="-128"/>
                <a:cs typeface="PMingLiU"/>
              </a:rPr>
              <a:t>約</a:t>
            </a:r>
            <a:r>
              <a:rPr sz="1177" b="1" spc="146" dirty="0">
                <a:solidFill>
                  <a:schemeClr val="tx1"/>
                </a:solidFill>
                <a:latin typeface="Noto Sans JP" panose="020B0200000000000000" pitchFamily="50" charset="-128"/>
                <a:ea typeface="Noto Sans JP" panose="020B0200000000000000" pitchFamily="50" charset="-128"/>
                <a:cs typeface="Yu Gothic"/>
              </a:rPr>
              <a:t>79</a:t>
            </a:r>
            <a:r>
              <a:rPr sz="1233" spc="-62" dirty="0">
                <a:solidFill>
                  <a:schemeClr val="tx1"/>
                </a:solidFill>
                <a:latin typeface="Noto Sans JP" panose="020B0200000000000000" pitchFamily="50" charset="-128"/>
                <a:ea typeface="Noto Sans JP" panose="020B0200000000000000" pitchFamily="50" charset="-128"/>
                <a:cs typeface="PMingLiU"/>
              </a:rPr>
              <a:t>万</a:t>
            </a:r>
            <a:r>
              <a:rPr sz="1289" spc="-123" dirty="0">
                <a:solidFill>
                  <a:schemeClr val="tx1"/>
                </a:solidFill>
                <a:latin typeface="Noto Sans JP" panose="020B0200000000000000" pitchFamily="50" charset="-128"/>
                <a:ea typeface="Noto Sans JP" panose="020B0200000000000000" pitchFamily="50" charset="-128"/>
                <a:cs typeface="SimSun"/>
              </a:rPr>
              <a:t>人</a:t>
            </a:r>
            <a:r>
              <a:rPr sz="1177" spc="-22" dirty="0">
                <a:solidFill>
                  <a:schemeClr val="tx1"/>
                </a:solidFill>
                <a:latin typeface="Noto Sans JP" panose="020B0200000000000000" pitchFamily="50" charset="-128"/>
                <a:ea typeface="Noto Sans JP" panose="020B0200000000000000" pitchFamily="50" charset="-128"/>
                <a:cs typeface="PMingLiU"/>
              </a:rPr>
              <a:t>不足すると予測されています。</a:t>
            </a:r>
            <a:endParaRPr sz="1177" dirty="0">
              <a:solidFill>
                <a:schemeClr val="tx1"/>
              </a:solidFill>
              <a:latin typeface="Noto Sans JP" panose="020B0200000000000000" pitchFamily="50" charset="-128"/>
              <a:ea typeface="Noto Sans JP" panose="020B0200000000000000" pitchFamily="50" charset="-128"/>
              <a:cs typeface="PMingLiU"/>
            </a:endParaRPr>
          </a:p>
          <a:p>
            <a:pPr marL="14234">
              <a:spcBef>
                <a:spcPts val="1222"/>
              </a:spcBef>
            </a:pPr>
            <a:r>
              <a:rPr lang="ja-JP" altLang="en-US" sz="1177" spc="-28" dirty="0">
                <a:solidFill>
                  <a:schemeClr val="tx1"/>
                </a:solidFill>
                <a:latin typeface="Noto Sans JP" panose="020B0200000000000000" pitchFamily="50" charset="-128"/>
                <a:ea typeface="Noto Sans JP" panose="020B0200000000000000" pitchFamily="50" charset="-128"/>
                <a:cs typeface="PMingLiU"/>
              </a:rPr>
              <a:t>現在の</a:t>
            </a:r>
            <a:r>
              <a:rPr lang="en-US" altLang="ja-JP" sz="1177" spc="-28" dirty="0">
                <a:solidFill>
                  <a:schemeClr val="tx1"/>
                </a:solidFill>
                <a:latin typeface="Noto Sans JP" panose="020B0200000000000000" pitchFamily="50" charset="-128"/>
                <a:ea typeface="Noto Sans JP" panose="020B0200000000000000" pitchFamily="50" charset="-128"/>
                <a:cs typeface="PMingLiU"/>
              </a:rPr>
              <a:t>2025</a:t>
            </a:r>
            <a:r>
              <a:rPr lang="ja-JP" altLang="en-US" sz="1177" spc="-28" dirty="0">
                <a:solidFill>
                  <a:schemeClr val="tx1"/>
                </a:solidFill>
                <a:latin typeface="Noto Sans JP" panose="020B0200000000000000" pitchFamily="50" charset="-128"/>
                <a:ea typeface="Noto Sans JP" panose="020B0200000000000000" pitchFamily="50" charset="-128"/>
                <a:cs typeface="PMingLiU"/>
              </a:rPr>
              <a:t>年の</a:t>
            </a:r>
            <a:r>
              <a:rPr sz="1177" spc="-28" dirty="0" err="1">
                <a:solidFill>
                  <a:schemeClr val="tx1"/>
                </a:solidFill>
                <a:latin typeface="Noto Sans JP" panose="020B0200000000000000" pitchFamily="50" charset="-128"/>
                <a:ea typeface="Noto Sans JP" panose="020B0200000000000000" pitchFamily="50" charset="-128"/>
                <a:cs typeface="PMingLiU"/>
              </a:rPr>
              <a:t>需要に対して</a:t>
            </a:r>
            <a:r>
              <a:rPr lang="ja-JP" altLang="en-US" sz="1177" spc="-28" dirty="0">
                <a:solidFill>
                  <a:schemeClr val="tx1"/>
                </a:solidFill>
                <a:latin typeface="Noto Sans JP" panose="020B0200000000000000" pitchFamily="50" charset="-128"/>
                <a:ea typeface="Noto Sans JP" panose="020B0200000000000000" pitchFamily="50" charset="-128"/>
                <a:cs typeface="PMingLiU"/>
              </a:rPr>
              <a:t>も９万人近い数値で</a:t>
            </a:r>
            <a:r>
              <a:rPr sz="1177" spc="-28" dirty="0" err="1">
                <a:solidFill>
                  <a:schemeClr val="tx1"/>
                </a:solidFill>
                <a:latin typeface="Noto Sans JP" panose="020B0200000000000000" pitchFamily="50" charset="-128"/>
                <a:ea typeface="Noto Sans JP" panose="020B0200000000000000" pitchFamily="50" charset="-128"/>
                <a:cs typeface="PMingLiU"/>
              </a:rPr>
              <a:t>供給が全く追いついていないのが現状です</a:t>
            </a:r>
            <a:r>
              <a:rPr sz="1177" spc="-28" dirty="0">
                <a:solidFill>
                  <a:schemeClr val="tx1"/>
                </a:solidFill>
                <a:latin typeface="Noto Sans JP" panose="020B0200000000000000" pitchFamily="50" charset="-128"/>
                <a:ea typeface="Noto Sans JP" panose="020B0200000000000000" pitchFamily="50" charset="-128"/>
                <a:cs typeface="PMingLiU"/>
              </a:rPr>
              <a:t>。</a:t>
            </a:r>
            <a:endParaRPr sz="1177" dirty="0">
              <a:solidFill>
                <a:schemeClr val="tx1"/>
              </a:solidFill>
              <a:latin typeface="Noto Sans JP" panose="020B0200000000000000" pitchFamily="50" charset="-128"/>
              <a:ea typeface="Noto Sans JP" panose="020B0200000000000000" pitchFamily="50" charset="-128"/>
              <a:cs typeface="PMingLiU"/>
            </a:endParaRPr>
          </a:p>
        </p:txBody>
      </p:sp>
      <p:sp>
        <p:nvSpPr>
          <p:cNvPr id="10" name="object 10"/>
          <p:cNvSpPr/>
          <p:nvPr/>
        </p:nvSpPr>
        <p:spPr>
          <a:xfrm>
            <a:off x="636956" y="2961612"/>
            <a:ext cx="5283235" cy="2885388"/>
          </a:xfrm>
          <a:custGeom>
            <a:avLst/>
            <a:gdLst/>
            <a:ahLst/>
            <a:cxnLst/>
            <a:rect l="l" t="t" r="r" b="b"/>
            <a:pathLst>
              <a:path w="4713605" h="2574290">
                <a:moveTo>
                  <a:pt x="4650714" y="2573863"/>
                </a:moveTo>
                <a:lnTo>
                  <a:pt x="62463" y="2573863"/>
                </a:lnTo>
                <a:lnTo>
                  <a:pt x="58116" y="2573435"/>
                </a:lnTo>
                <a:lnTo>
                  <a:pt x="22684" y="2557385"/>
                </a:lnTo>
                <a:lnTo>
                  <a:pt x="2140" y="2524356"/>
                </a:lnTo>
                <a:lnTo>
                  <a:pt x="0" y="2511399"/>
                </a:lnTo>
                <a:lnTo>
                  <a:pt x="0" y="2507009"/>
                </a:lnTo>
                <a:lnTo>
                  <a:pt x="0" y="62463"/>
                </a:lnTo>
                <a:lnTo>
                  <a:pt x="13705" y="26061"/>
                </a:lnTo>
                <a:lnTo>
                  <a:pt x="45325" y="3408"/>
                </a:lnTo>
                <a:lnTo>
                  <a:pt x="62463" y="0"/>
                </a:lnTo>
                <a:lnTo>
                  <a:pt x="4650714" y="0"/>
                </a:lnTo>
                <a:lnTo>
                  <a:pt x="4687116" y="13705"/>
                </a:lnTo>
                <a:lnTo>
                  <a:pt x="4709768" y="45324"/>
                </a:lnTo>
                <a:lnTo>
                  <a:pt x="4713178" y="62463"/>
                </a:lnTo>
                <a:lnTo>
                  <a:pt x="4713178" y="2511399"/>
                </a:lnTo>
                <a:lnTo>
                  <a:pt x="4699472" y="2547800"/>
                </a:lnTo>
                <a:lnTo>
                  <a:pt x="4667852" y="2570453"/>
                </a:lnTo>
                <a:lnTo>
                  <a:pt x="4655061" y="2573435"/>
                </a:lnTo>
                <a:lnTo>
                  <a:pt x="4650714" y="257386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1" name="object 11"/>
          <p:cNvSpPr txBox="1"/>
          <p:nvPr/>
        </p:nvSpPr>
        <p:spPr>
          <a:xfrm>
            <a:off x="810052" y="3119744"/>
            <a:ext cx="1746606" cy="269473"/>
          </a:xfrm>
          <a:prstGeom prst="rect">
            <a:avLst/>
          </a:prstGeom>
        </p:spPr>
        <p:txBody>
          <a:bodyPr vert="horz" wrap="square" lIns="0" tIns="19217" rIns="0" bIns="0" rtlCol="0">
            <a:spAutoFit/>
          </a:bodyPr>
          <a:lstStyle/>
          <a:p>
            <a:pPr marL="14234">
              <a:spcBef>
                <a:spcPts val="151"/>
              </a:spcBef>
            </a:pPr>
            <a:r>
              <a:rPr sz="1457" b="1" spc="112" dirty="0">
                <a:solidFill>
                  <a:schemeClr val="tx1"/>
                </a:solidFill>
                <a:latin typeface="Noto Sans JP" panose="020B0200000000000000" pitchFamily="50" charset="-128"/>
                <a:ea typeface="Noto Sans JP" panose="020B0200000000000000" pitchFamily="50" charset="-128"/>
                <a:cs typeface="Yu Gothic"/>
              </a:rPr>
              <a:t>AI</a:t>
            </a:r>
            <a:r>
              <a:rPr sz="1569" spc="-101" dirty="0">
                <a:solidFill>
                  <a:schemeClr val="tx1"/>
                </a:solidFill>
                <a:latin typeface="Noto Sans JP" panose="020B0200000000000000" pitchFamily="50" charset="-128"/>
                <a:ea typeface="Noto Sans JP" panose="020B0200000000000000" pitchFamily="50" charset="-128"/>
                <a:cs typeface="SimSun"/>
              </a:rPr>
              <a:t>人</a:t>
            </a:r>
            <a:r>
              <a:rPr sz="1625" spc="-163" dirty="0">
                <a:solidFill>
                  <a:schemeClr val="tx1"/>
                </a:solidFill>
                <a:latin typeface="Noto Sans JP" panose="020B0200000000000000" pitchFamily="50" charset="-128"/>
                <a:ea typeface="Noto Sans JP" panose="020B0200000000000000" pitchFamily="50" charset="-128"/>
                <a:cs typeface="SimSun"/>
              </a:rPr>
              <a:t>材</a:t>
            </a:r>
            <a:r>
              <a:rPr sz="1569" spc="-101" dirty="0">
                <a:solidFill>
                  <a:schemeClr val="tx1"/>
                </a:solidFill>
                <a:latin typeface="Noto Sans JP" panose="020B0200000000000000" pitchFamily="50" charset="-128"/>
                <a:ea typeface="Noto Sans JP" panose="020B0200000000000000" pitchFamily="50" charset="-128"/>
                <a:cs typeface="PMingLiU"/>
              </a:rPr>
              <a:t>需</a:t>
            </a:r>
            <a:r>
              <a:rPr sz="1625" spc="-163" dirty="0">
                <a:solidFill>
                  <a:schemeClr val="tx1"/>
                </a:solidFill>
                <a:latin typeface="Noto Sans JP" panose="020B0200000000000000" pitchFamily="50" charset="-128"/>
                <a:ea typeface="Noto Sans JP" panose="020B0200000000000000" pitchFamily="50" charset="-128"/>
                <a:cs typeface="PMingLiU"/>
              </a:rPr>
              <a:t>給</a:t>
            </a:r>
            <a:r>
              <a:rPr sz="1457" dirty="0">
                <a:solidFill>
                  <a:schemeClr val="tx1"/>
                </a:solidFill>
                <a:latin typeface="Noto Sans JP" panose="020B0200000000000000" pitchFamily="50" charset="-128"/>
                <a:ea typeface="Noto Sans JP" panose="020B0200000000000000" pitchFamily="50" charset="-128"/>
                <a:cs typeface="PMingLiU"/>
              </a:rPr>
              <a:t>の</a:t>
            </a:r>
            <a:r>
              <a:rPr sz="1569" spc="-101" dirty="0">
                <a:solidFill>
                  <a:schemeClr val="tx1"/>
                </a:solidFill>
                <a:latin typeface="Noto Sans JP" panose="020B0200000000000000" pitchFamily="50" charset="-128"/>
                <a:ea typeface="Noto Sans JP" panose="020B0200000000000000" pitchFamily="50" charset="-128"/>
                <a:cs typeface="PMingLiU"/>
              </a:rPr>
              <a:t>見</a:t>
            </a:r>
            <a:r>
              <a:rPr sz="1625" spc="-163" dirty="0">
                <a:solidFill>
                  <a:schemeClr val="tx1"/>
                </a:solidFill>
                <a:latin typeface="Noto Sans JP" panose="020B0200000000000000" pitchFamily="50" charset="-128"/>
                <a:ea typeface="Noto Sans JP" panose="020B0200000000000000" pitchFamily="50" charset="-128"/>
                <a:cs typeface="PMingLiU"/>
              </a:rPr>
              <a:t>通</a:t>
            </a:r>
            <a:r>
              <a:rPr sz="1457" spc="-56" dirty="0">
                <a:solidFill>
                  <a:schemeClr val="tx1"/>
                </a:solidFill>
                <a:latin typeface="Noto Sans JP" panose="020B0200000000000000" pitchFamily="50" charset="-128"/>
                <a:ea typeface="Noto Sans JP" panose="020B0200000000000000" pitchFamily="50" charset="-128"/>
                <a:cs typeface="PMingLiU"/>
              </a:rPr>
              <a:t>し</a:t>
            </a:r>
            <a:endParaRPr sz="1457">
              <a:solidFill>
                <a:schemeClr val="tx1"/>
              </a:solidFill>
              <a:latin typeface="Noto Sans JP" panose="020B0200000000000000" pitchFamily="50" charset="-128"/>
              <a:ea typeface="Noto Sans JP" panose="020B0200000000000000" pitchFamily="50" charset="-128"/>
              <a:cs typeface="PMingLiU"/>
            </a:endParaRPr>
          </a:p>
        </p:txBody>
      </p:sp>
      <p:sp>
        <p:nvSpPr>
          <p:cNvPr id="14" name="object 14"/>
          <p:cNvSpPr/>
          <p:nvPr/>
        </p:nvSpPr>
        <p:spPr>
          <a:xfrm>
            <a:off x="6162738" y="1071658"/>
            <a:ext cx="5264019" cy="2098205"/>
          </a:xfrm>
          <a:custGeom>
            <a:avLst/>
            <a:gdLst/>
            <a:ahLst/>
            <a:cxnLst/>
            <a:rect l="l" t="t" r="r" b="b"/>
            <a:pathLst>
              <a:path w="4696459" h="1871980">
                <a:moveTo>
                  <a:pt x="4634001" y="1871900"/>
                </a:moveTo>
                <a:lnTo>
                  <a:pt x="46847" y="1871900"/>
                </a:lnTo>
                <a:lnTo>
                  <a:pt x="43587" y="1871472"/>
                </a:lnTo>
                <a:lnTo>
                  <a:pt x="12356" y="1849215"/>
                </a:lnTo>
                <a:lnTo>
                  <a:pt x="0" y="1809436"/>
                </a:lnTo>
                <a:lnTo>
                  <a:pt x="0" y="1805047"/>
                </a:lnTo>
                <a:lnTo>
                  <a:pt x="0" y="62463"/>
                </a:lnTo>
                <a:lnTo>
                  <a:pt x="12356" y="22684"/>
                </a:lnTo>
                <a:lnTo>
                  <a:pt x="43587" y="428"/>
                </a:lnTo>
                <a:lnTo>
                  <a:pt x="46847" y="0"/>
                </a:lnTo>
                <a:lnTo>
                  <a:pt x="4634001" y="0"/>
                </a:lnTo>
                <a:lnTo>
                  <a:pt x="4670401" y="13705"/>
                </a:lnTo>
                <a:lnTo>
                  <a:pt x="4693054" y="45325"/>
                </a:lnTo>
                <a:lnTo>
                  <a:pt x="4696464" y="62463"/>
                </a:lnTo>
                <a:lnTo>
                  <a:pt x="4696464" y="1809436"/>
                </a:lnTo>
                <a:lnTo>
                  <a:pt x="4682758" y="1845838"/>
                </a:lnTo>
                <a:lnTo>
                  <a:pt x="4651138" y="1868491"/>
                </a:lnTo>
                <a:lnTo>
                  <a:pt x="4638347" y="1871472"/>
                </a:lnTo>
                <a:lnTo>
                  <a:pt x="4634001" y="1871900"/>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5" name="object 15"/>
          <p:cNvSpPr/>
          <p:nvPr/>
        </p:nvSpPr>
        <p:spPr>
          <a:xfrm>
            <a:off x="6144006" y="1071931"/>
            <a:ext cx="69750" cy="2098205"/>
          </a:xfrm>
          <a:custGeom>
            <a:avLst/>
            <a:gdLst/>
            <a:ahLst/>
            <a:cxnLst/>
            <a:rect l="l" t="t" r="r" b="b"/>
            <a:pathLst>
              <a:path w="62229" h="1871980">
                <a:moveTo>
                  <a:pt x="61808" y="1871413"/>
                </a:moveTo>
                <a:lnTo>
                  <a:pt x="24462" y="1856507"/>
                </a:lnTo>
                <a:lnTo>
                  <a:pt x="2862" y="1824180"/>
                </a:lnTo>
                <a:lnTo>
                  <a:pt x="0" y="1804803"/>
                </a:lnTo>
                <a:lnTo>
                  <a:pt x="0" y="66609"/>
                </a:lnTo>
                <a:lnTo>
                  <a:pt x="11256" y="29461"/>
                </a:lnTo>
                <a:lnTo>
                  <a:pt x="41269" y="4845"/>
                </a:lnTo>
                <a:lnTo>
                  <a:pt x="61808" y="0"/>
                </a:lnTo>
                <a:lnTo>
                  <a:pt x="58156" y="1452"/>
                </a:lnTo>
                <a:lnTo>
                  <a:pt x="49966" y="8237"/>
                </a:lnTo>
                <a:lnTo>
                  <a:pt x="34857" y="47232"/>
                </a:lnTo>
                <a:lnTo>
                  <a:pt x="33426" y="66609"/>
                </a:lnTo>
                <a:lnTo>
                  <a:pt x="33426" y="1804803"/>
                </a:lnTo>
                <a:lnTo>
                  <a:pt x="40082" y="1845807"/>
                </a:lnTo>
                <a:lnTo>
                  <a:pt x="58156" y="1869960"/>
                </a:lnTo>
                <a:lnTo>
                  <a:pt x="61808" y="1871413"/>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8" name="object 18"/>
          <p:cNvPicPr/>
          <p:nvPr/>
        </p:nvPicPr>
        <p:blipFill>
          <a:blip r:embed="rId4" cstate="print">
            <a:duotone>
              <a:schemeClr val="accent1">
                <a:shade val="45000"/>
                <a:satMod val="135000"/>
              </a:schemeClr>
              <a:prstClr val="white"/>
            </a:duotone>
          </a:blip>
          <a:stretch>
            <a:fillRect/>
          </a:stretch>
        </p:blipFill>
        <p:spPr>
          <a:xfrm>
            <a:off x="6453103" y="1315190"/>
            <a:ext cx="215432" cy="262264"/>
          </a:xfrm>
          <a:prstGeom prst="rect">
            <a:avLst/>
          </a:prstGeom>
        </p:spPr>
      </p:pic>
      <p:sp>
        <p:nvSpPr>
          <p:cNvPr id="20" name="object 20"/>
          <p:cNvSpPr txBox="1"/>
          <p:nvPr/>
        </p:nvSpPr>
        <p:spPr>
          <a:xfrm>
            <a:off x="6355074" y="1261977"/>
            <a:ext cx="4872308" cy="329811"/>
          </a:xfrm>
          <a:prstGeom prst="rect">
            <a:avLst/>
          </a:prstGeom>
        </p:spPr>
        <p:txBody>
          <a:bodyPr vert="horz" wrap="square" lIns="0" tIns="19217" rIns="0" bIns="0" rtlCol="0">
            <a:spAutoFit/>
          </a:bodyPr>
          <a:lstStyle/>
          <a:p>
            <a:pPr marL="501042">
              <a:spcBef>
                <a:spcPts val="151"/>
              </a:spcBef>
            </a:pPr>
            <a:r>
              <a:rPr sz="1961" b="1" spc="-196" dirty="0" err="1">
                <a:solidFill>
                  <a:schemeClr val="tx1"/>
                </a:solidFill>
                <a:latin typeface="Noto Sans JP" panose="020B0200000000000000" pitchFamily="50" charset="-128"/>
                <a:ea typeface="Noto Sans JP" panose="020B0200000000000000" pitchFamily="50" charset="-128"/>
                <a:cs typeface="SimSun"/>
              </a:rPr>
              <a:t>内製化</a:t>
            </a:r>
            <a:r>
              <a:rPr sz="1905" b="1" spc="-95" dirty="0" err="1">
                <a:solidFill>
                  <a:schemeClr val="tx1"/>
                </a:solidFill>
                <a:latin typeface="Noto Sans JP" panose="020B0200000000000000" pitchFamily="50" charset="-128"/>
                <a:ea typeface="Noto Sans JP" panose="020B0200000000000000" pitchFamily="50" charset="-128"/>
                <a:cs typeface="SimSun"/>
              </a:rPr>
              <a:t>ニーズの</a:t>
            </a:r>
            <a:r>
              <a:rPr sz="1961" b="1" spc="-196" dirty="0" err="1">
                <a:solidFill>
                  <a:schemeClr val="tx1"/>
                </a:solidFill>
                <a:latin typeface="Noto Sans JP" panose="020B0200000000000000" pitchFamily="50" charset="-128"/>
                <a:ea typeface="Noto Sans JP" panose="020B0200000000000000" pitchFamily="50" charset="-128"/>
                <a:cs typeface="SimSun"/>
              </a:rPr>
              <a:t>急</a:t>
            </a:r>
            <a:r>
              <a:rPr sz="2017" b="1" spc="-56" dirty="0" err="1">
                <a:solidFill>
                  <a:schemeClr val="tx1"/>
                </a:solidFill>
                <a:latin typeface="Noto Sans JP" panose="020B0200000000000000" pitchFamily="50" charset="-128"/>
                <a:ea typeface="Noto Sans JP" panose="020B0200000000000000" pitchFamily="50" charset="-128"/>
                <a:cs typeface="SimSun"/>
              </a:rPr>
              <a:t>増</a:t>
            </a:r>
            <a:endParaRPr sz="2017" b="1" dirty="0">
              <a:solidFill>
                <a:schemeClr val="tx1"/>
              </a:solidFill>
              <a:latin typeface="Noto Sans JP" panose="020B0200000000000000" pitchFamily="50" charset="-128"/>
              <a:ea typeface="Noto Sans JP" panose="020B0200000000000000" pitchFamily="50" charset="-128"/>
              <a:cs typeface="SimSun"/>
            </a:endParaRPr>
          </a:p>
        </p:txBody>
      </p:sp>
      <p:sp>
        <p:nvSpPr>
          <p:cNvPr id="22" name="object 22"/>
          <p:cNvSpPr/>
          <p:nvPr/>
        </p:nvSpPr>
        <p:spPr>
          <a:xfrm>
            <a:off x="6163244" y="3411208"/>
            <a:ext cx="5264019" cy="2510302"/>
          </a:xfrm>
          <a:custGeom>
            <a:avLst/>
            <a:gdLst/>
            <a:ahLst/>
            <a:cxnLst/>
            <a:rect l="l" t="t" r="r" b="b"/>
            <a:pathLst>
              <a:path w="4696459" h="2239645">
                <a:moveTo>
                  <a:pt x="4634001" y="2239595"/>
                </a:moveTo>
                <a:lnTo>
                  <a:pt x="46847" y="2239595"/>
                </a:lnTo>
                <a:lnTo>
                  <a:pt x="43587" y="2239167"/>
                </a:lnTo>
                <a:lnTo>
                  <a:pt x="12356" y="2216910"/>
                </a:lnTo>
                <a:lnTo>
                  <a:pt x="0" y="2177131"/>
                </a:lnTo>
                <a:lnTo>
                  <a:pt x="0" y="2172741"/>
                </a:lnTo>
                <a:lnTo>
                  <a:pt x="0" y="62463"/>
                </a:lnTo>
                <a:lnTo>
                  <a:pt x="12356" y="22684"/>
                </a:lnTo>
                <a:lnTo>
                  <a:pt x="43587" y="428"/>
                </a:lnTo>
                <a:lnTo>
                  <a:pt x="46847" y="0"/>
                </a:lnTo>
                <a:lnTo>
                  <a:pt x="4634001" y="0"/>
                </a:lnTo>
                <a:lnTo>
                  <a:pt x="4670401" y="13705"/>
                </a:lnTo>
                <a:lnTo>
                  <a:pt x="4693054" y="45325"/>
                </a:lnTo>
                <a:lnTo>
                  <a:pt x="4696464" y="62463"/>
                </a:lnTo>
                <a:lnTo>
                  <a:pt x="4696464" y="2177131"/>
                </a:lnTo>
                <a:lnTo>
                  <a:pt x="4682758" y="2213533"/>
                </a:lnTo>
                <a:lnTo>
                  <a:pt x="4651138" y="2236186"/>
                </a:lnTo>
                <a:lnTo>
                  <a:pt x="4638347" y="2239167"/>
                </a:lnTo>
                <a:lnTo>
                  <a:pt x="4634001" y="223959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3" name="object 23"/>
          <p:cNvSpPr/>
          <p:nvPr/>
        </p:nvSpPr>
        <p:spPr>
          <a:xfrm>
            <a:off x="6144511" y="3411482"/>
            <a:ext cx="69750" cy="2510302"/>
          </a:xfrm>
          <a:custGeom>
            <a:avLst/>
            <a:gdLst/>
            <a:ahLst/>
            <a:cxnLst/>
            <a:rect l="l" t="t" r="r" b="b"/>
            <a:pathLst>
              <a:path w="62229" h="2239645">
                <a:moveTo>
                  <a:pt x="61808" y="2239107"/>
                </a:moveTo>
                <a:lnTo>
                  <a:pt x="24462" y="2224202"/>
                </a:lnTo>
                <a:lnTo>
                  <a:pt x="2862" y="2191875"/>
                </a:lnTo>
                <a:lnTo>
                  <a:pt x="0" y="2172498"/>
                </a:lnTo>
                <a:lnTo>
                  <a:pt x="0" y="66609"/>
                </a:lnTo>
                <a:lnTo>
                  <a:pt x="11256" y="29461"/>
                </a:lnTo>
                <a:lnTo>
                  <a:pt x="41269" y="4845"/>
                </a:lnTo>
                <a:lnTo>
                  <a:pt x="61808" y="0"/>
                </a:lnTo>
                <a:lnTo>
                  <a:pt x="58156" y="1452"/>
                </a:lnTo>
                <a:lnTo>
                  <a:pt x="49966" y="8237"/>
                </a:lnTo>
                <a:lnTo>
                  <a:pt x="34857" y="47232"/>
                </a:lnTo>
                <a:lnTo>
                  <a:pt x="33426" y="66609"/>
                </a:lnTo>
                <a:lnTo>
                  <a:pt x="33426" y="2172498"/>
                </a:lnTo>
                <a:lnTo>
                  <a:pt x="40082" y="2213501"/>
                </a:lnTo>
                <a:lnTo>
                  <a:pt x="58156" y="2237655"/>
                </a:lnTo>
                <a:lnTo>
                  <a:pt x="61808" y="2239107"/>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4" name="object 24"/>
          <p:cNvSpPr/>
          <p:nvPr/>
        </p:nvSpPr>
        <p:spPr>
          <a:xfrm>
            <a:off x="6378676" y="3607907"/>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5" name="object 25"/>
          <p:cNvSpPr/>
          <p:nvPr/>
        </p:nvSpPr>
        <p:spPr>
          <a:xfrm>
            <a:off x="6378676" y="3607907"/>
            <a:ext cx="356581" cy="356581"/>
          </a:xfrm>
          <a:custGeom>
            <a:avLst/>
            <a:gdLst/>
            <a:ahLst/>
            <a:cxnLst/>
            <a:rect l="l" t="t" r="r" b="b"/>
            <a:pathLst>
              <a:path w="318135" h="318135">
                <a:moveTo>
                  <a:pt x="317554" y="158777"/>
                </a:moveTo>
                <a:lnTo>
                  <a:pt x="312794" y="197365"/>
                </a:lnTo>
                <a:lnTo>
                  <a:pt x="298807" y="233624"/>
                </a:lnTo>
                <a:lnTo>
                  <a:pt x="276429" y="265398"/>
                </a:lnTo>
                <a:lnTo>
                  <a:pt x="246988" y="290794"/>
                </a:lnTo>
                <a:lnTo>
                  <a:pt x="212258" y="308276"/>
                </a:lnTo>
                <a:lnTo>
                  <a:pt x="174340" y="316791"/>
                </a:lnTo>
                <a:lnTo>
                  <a:pt x="158777" y="317554"/>
                </a:lnTo>
                <a:lnTo>
                  <a:pt x="150976" y="317363"/>
                </a:lnTo>
                <a:lnTo>
                  <a:pt x="112685" y="310718"/>
                </a:lnTo>
                <a:lnTo>
                  <a:pt x="77156" y="294970"/>
                </a:lnTo>
                <a:lnTo>
                  <a:pt x="46504" y="271049"/>
                </a:lnTo>
                <a:lnTo>
                  <a:pt x="22583" y="240396"/>
                </a:lnTo>
                <a:lnTo>
                  <a:pt x="6834" y="204867"/>
                </a:lnTo>
                <a:lnTo>
                  <a:pt x="190" y="166577"/>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close/>
              </a:path>
            </a:pathLst>
          </a:custGeom>
          <a:ln w="16713">
            <a:solidFill>
              <a:schemeClr val="accent1">
                <a:lumMod val="75000"/>
              </a:schemeClr>
            </a:solidFill>
          </a:ln>
        </p:spPr>
        <p:txBody>
          <a:bodyPr wrap="square" lIns="0" tIns="0" rIns="0" bIns="0" rtlCol="0"/>
          <a:lstStyle/>
          <a:p>
            <a:endParaRPr>
              <a:solidFill>
                <a:srgbClr val="4AACD9"/>
              </a:solidFill>
              <a:latin typeface="Noto Sans JP" panose="020B0200000000000000" pitchFamily="50" charset="-128"/>
              <a:ea typeface="Noto Sans JP" panose="020B0200000000000000" pitchFamily="50" charset="-128"/>
            </a:endParaRPr>
          </a:p>
        </p:txBody>
      </p:sp>
      <p:pic>
        <p:nvPicPr>
          <p:cNvPr id="26" name="object 26"/>
          <p:cNvPicPr/>
          <p:nvPr/>
        </p:nvPicPr>
        <p:blipFill>
          <a:blip r:embed="rId5" cstate="print">
            <a:duotone>
              <a:schemeClr val="accent1">
                <a:shade val="45000"/>
                <a:satMod val="135000"/>
              </a:schemeClr>
              <a:prstClr val="white"/>
            </a:duotone>
          </a:blip>
          <a:stretch>
            <a:fillRect/>
          </a:stretch>
        </p:blipFill>
        <p:spPr>
          <a:xfrm>
            <a:off x="6472341" y="3654739"/>
            <a:ext cx="168598" cy="262264"/>
          </a:xfrm>
          <a:prstGeom prst="rect">
            <a:avLst/>
          </a:prstGeom>
        </p:spPr>
      </p:pic>
      <p:sp>
        <p:nvSpPr>
          <p:cNvPr id="27" name="object 27"/>
          <p:cNvSpPr txBox="1"/>
          <p:nvPr/>
        </p:nvSpPr>
        <p:spPr>
          <a:xfrm>
            <a:off x="6842137" y="3591916"/>
            <a:ext cx="2089664" cy="321154"/>
          </a:xfrm>
          <a:prstGeom prst="rect">
            <a:avLst/>
          </a:prstGeom>
        </p:spPr>
        <p:txBody>
          <a:bodyPr vert="horz" wrap="square" lIns="0" tIns="19217" rIns="0" bIns="0" rtlCol="0">
            <a:spAutoFit/>
          </a:bodyPr>
          <a:lstStyle/>
          <a:p>
            <a:pPr marL="14234">
              <a:spcBef>
                <a:spcPts val="151"/>
              </a:spcBef>
            </a:pPr>
            <a:r>
              <a:rPr sz="1905" b="1" spc="-95" dirty="0">
                <a:solidFill>
                  <a:schemeClr val="tx1"/>
                </a:solidFill>
                <a:latin typeface="Noto Sans JP" panose="020B0200000000000000" pitchFamily="50" charset="-128"/>
                <a:ea typeface="Noto Sans JP" panose="020B0200000000000000" pitchFamily="50" charset="-128"/>
                <a:cs typeface="SimSun"/>
              </a:rPr>
              <a:t>スピード</a:t>
            </a:r>
            <a:r>
              <a:rPr sz="1961" b="1" spc="-196" dirty="0">
                <a:solidFill>
                  <a:schemeClr val="tx1"/>
                </a:solidFill>
                <a:latin typeface="Noto Sans JP" panose="020B0200000000000000" pitchFamily="50" charset="-128"/>
                <a:ea typeface="Noto Sans JP" panose="020B0200000000000000" pitchFamily="50" charset="-128"/>
                <a:cs typeface="PMingLiU"/>
              </a:rPr>
              <a:t>重</a:t>
            </a:r>
            <a:r>
              <a:rPr sz="1961" b="1" spc="-196" dirty="0">
                <a:solidFill>
                  <a:schemeClr val="tx1"/>
                </a:solidFill>
                <a:latin typeface="Noto Sans JP" panose="020B0200000000000000" pitchFamily="50" charset="-128"/>
                <a:ea typeface="Noto Sans JP" panose="020B0200000000000000" pitchFamily="50" charset="-128"/>
                <a:cs typeface="SimSun"/>
              </a:rPr>
              <a:t>視</a:t>
            </a:r>
            <a:r>
              <a:rPr sz="1905" b="1" spc="-112" dirty="0">
                <a:solidFill>
                  <a:schemeClr val="tx1"/>
                </a:solidFill>
                <a:latin typeface="Noto Sans JP" panose="020B0200000000000000" pitchFamily="50" charset="-128"/>
                <a:ea typeface="Noto Sans JP" panose="020B0200000000000000" pitchFamily="50" charset="-128"/>
                <a:cs typeface="SimSun"/>
              </a:rPr>
              <a:t>の採</a:t>
            </a:r>
            <a:r>
              <a:rPr sz="1849" b="1" spc="-56" dirty="0">
                <a:solidFill>
                  <a:schemeClr val="tx1"/>
                </a:solidFill>
                <a:latin typeface="Noto Sans JP" panose="020B0200000000000000" pitchFamily="50" charset="-128"/>
                <a:ea typeface="Noto Sans JP" panose="020B0200000000000000" pitchFamily="50" charset="-128"/>
                <a:cs typeface="PMingLiU"/>
              </a:rPr>
              <a:t>用</a:t>
            </a:r>
            <a:endParaRPr sz="1849" b="1" dirty="0">
              <a:solidFill>
                <a:schemeClr val="tx1"/>
              </a:solidFill>
              <a:latin typeface="Noto Sans JP" panose="020B0200000000000000" pitchFamily="50" charset="-128"/>
              <a:ea typeface="Noto Sans JP" panose="020B0200000000000000" pitchFamily="50" charset="-128"/>
              <a:cs typeface="PMingLiU"/>
            </a:endParaRPr>
          </a:p>
        </p:txBody>
      </p:sp>
      <p:sp>
        <p:nvSpPr>
          <p:cNvPr id="28" name="object 28"/>
          <p:cNvSpPr txBox="1"/>
          <p:nvPr/>
        </p:nvSpPr>
        <p:spPr>
          <a:xfrm>
            <a:off x="6457790" y="4093778"/>
            <a:ext cx="4827723" cy="673144"/>
          </a:xfrm>
          <a:prstGeom prst="rect">
            <a:avLst/>
          </a:prstGeom>
        </p:spPr>
        <p:txBody>
          <a:bodyPr vert="horz" wrap="square" lIns="0" tIns="14235" rIns="0" bIns="0" rtlCol="0">
            <a:spAutoFit/>
          </a:bodyPr>
          <a:lstStyle/>
          <a:p>
            <a:pPr marL="14234" marR="5694" algn="just">
              <a:lnSpc>
                <a:spcPct val="125299"/>
              </a:lnSpc>
              <a:spcBef>
                <a:spcPts val="112"/>
              </a:spcBef>
            </a:pPr>
            <a:r>
              <a:rPr sz="1177" spc="56" dirty="0">
                <a:solidFill>
                  <a:schemeClr val="tx1"/>
                </a:solidFill>
                <a:latin typeface="Noto Sans JP" panose="020B0200000000000000" pitchFamily="50" charset="-128"/>
                <a:ea typeface="Noto Sans JP" panose="020B0200000000000000" pitchFamily="50" charset="-128"/>
                <a:cs typeface="Trebuchet MS"/>
              </a:rPr>
              <a:t>AI</a:t>
            </a:r>
            <a:r>
              <a:rPr sz="1177" spc="-34" dirty="0">
                <a:solidFill>
                  <a:schemeClr val="tx1"/>
                </a:solidFill>
                <a:latin typeface="Noto Sans JP" panose="020B0200000000000000" pitchFamily="50" charset="-128"/>
                <a:ea typeface="Noto Sans JP" panose="020B0200000000000000" pitchFamily="50" charset="-128"/>
                <a:cs typeface="PMingLiU"/>
              </a:rPr>
              <a:t>技術の進化は日進月歩です。この変化に対応するため、従来の学歴や経歴を重視した採用から、実践的なスキルと即戦力性を評価する採用へ</a:t>
            </a:r>
            <a:r>
              <a:rPr sz="1177" spc="-22" dirty="0">
                <a:solidFill>
                  <a:schemeClr val="tx1"/>
                </a:solidFill>
                <a:latin typeface="Noto Sans JP" panose="020B0200000000000000" pitchFamily="50" charset="-128"/>
                <a:ea typeface="Noto Sans JP" panose="020B0200000000000000" pitchFamily="50" charset="-128"/>
                <a:cs typeface="PMingLiU"/>
              </a:rPr>
              <a:t>とトレンドが移行しています。</a:t>
            </a:r>
            <a:endParaRPr sz="1177" dirty="0">
              <a:solidFill>
                <a:schemeClr val="tx1"/>
              </a:solidFill>
              <a:latin typeface="Noto Sans JP" panose="020B0200000000000000" pitchFamily="50" charset="-128"/>
              <a:ea typeface="Noto Sans JP" panose="020B0200000000000000" pitchFamily="50" charset="-128"/>
              <a:cs typeface="PMingLiU"/>
            </a:endParaRPr>
          </a:p>
        </p:txBody>
      </p:sp>
      <p:pic>
        <p:nvPicPr>
          <p:cNvPr id="29" name="object 29"/>
          <p:cNvPicPr/>
          <p:nvPr/>
        </p:nvPicPr>
        <p:blipFill>
          <a:blip r:embed="rId6" cstate="print">
            <a:extLst>
              <a:ext uri="{BEBA8EAE-BF5A-486C-A8C5-ECC9F3942E4B}">
                <a14:imgProps xmlns:a14="http://schemas.microsoft.com/office/drawing/2010/main">
                  <a14:imgLayer r:embed="rId7">
                    <a14:imgEffect>
                      <a14:colorTemperature colorTemp="11500"/>
                    </a14:imgEffect>
                    <a14:imgEffect>
                      <a14:brightnessContrast bright="-40000" contrast="-40000"/>
                    </a14:imgEffect>
                  </a14:imgLayer>
                </a14:imgProps>
              </a:ext>
            </a:extLst>
          </a:blip>
          <a:stretch>
            <a:fillRect/>
          </a:stretch>
        </p:blipFill>
        <p:spPr>
          <a:xfrm>
            <a:off x="7615066" y="4909863"/>
            <a:ext cx="280997" cy="337197"/>
          </a:xfrm>
          <a:prstGeom prst="rect">
            <a:avLst/>
          </a:prstGeom>
        </p:spPr>
      </p:pic>
      <p:sp>
        <p:nvSpPr>
          <p:cNvPr id="30" name="object 30"/>
          <p:cNvSpPr txBox="1"/>
          <p:nvPr/>
        </p:nvSpPr>
        <p:spPr>
          <a:xfrm>
            <a:off x="7361983" y="5317125"/>
            <a:ext cx="777930" cy="195514"/>
          </a:xfrm>
          <a:prstGeom prst="rect">
            <a:avLst/>
          </a:prstGeom>
        </p:spPr>
        <p:txBody>
          <a:bodyPr vert="horz" wrap="square" lIns="0" tIns="14235" rIns="0" bIns="0" rtlCol="0">
            <a:spAutoFit/>
          </a:bodyPr>
          <a:lstStyle/>
          <a:p>
            <a:pPr marL="14234">
              <a:spcBef>
                <a:spcPts val="112"/>
              </a:spcBef>
            </a:pPr>
            <a:r>
              <a:rPr sz="1177" spc="-22" dirty="0">
                <a:solidFill>
                  <a:schemeClr val="tx1"/>
                </a:solidFill>
                <a:latin typeface="Noto Sans JP" panose="020B0200000000000000" pitchFamily="50" charset="-128"/>
                <a:ea typeface="Noto Sans JP" panose="020B0200000000000000" pitchFamily="50" charset="-128"/>
                <a:cs typeface="PMingLiU"/>
              </a:rPr>
              <a:t>従来の採用</a:t>
            </a:r>
            <a:endParaRPr sz="1177">
              <a:solidFill>
                <a:schemeClr val="tx1"/>
              </a:solidFill>
              <a:latin typeface="Noto Sans JP" panose="020B0200000000000000" pitchFamily="50" charset="-128"/>
              <a:ea typeface="Noto Sans JP" panose="020B0200000000000000" pitchFamily="50" charset="-128"/>
              <a:cs typeface="PMingLiU"/>
            </a:endParaRPr>
          </a:p>
        </p:txBody>
      </p:sp>
      <p:pic>
        <p:nvPicPr>
          <p:cNvPr id="33" name="object 33"/>
          <p:cNvPicPr/>
          <p:nvPr/>
        </p:nvPicPr>
        <p:blipFill>
          <a:blip r:embed="rId8" cstate="print">
            <a:duotone>
              <a:prstClr val="black"/>
              <a:schemeClr val="accent1">
                <a:tint val="45000"/>
                <a:satMod val="400000"/>
              </a:schemeClr>
            </a:duotone>
          </a:blip>
          <a:stretch>
            <a:fillRect/>
          </a:stretch>
        </p:blipFill>
        <p:spPr>
          <a:xfrm>
            <a:off x="8580968" y="5097195"/>
            <a:ext cx="196698" cy="299730"/>
          </a:xfrm>
          <a:prstGeom prst="rect">
            <a:avLst/>
          </a:prstGeom>
        </p:spPr>
      </p:pic>
      <p:pic>
        <p:nvPicPr>
          <p:cNvPr id="34" name="object 34"/>
          <p:cNvPicPr/>
          <p:nvPr/>
        </p:nvPicPr>
        <p:blipFill>
          <a:blip r:embed="rId9" cstate="print">
            <a:duotone>
              <a:schemeClr val="accent5">
                <a:shade val="45000"/>
                <a:satMod val="135000"/>
              </a:schemeClr>
              <a:prstClr val="white"/>
            </a:duotone>
          </a:blip>
          <a:stretch>
            <a:fillRect/>
          </a:stretch>
        </p:blipFill>
        <p:spPr>
          <a:xfrm>
            <a:off x="9525850" y="4909863"/>
            <a:ext cx="280997" cy="337197"/>
          </a:xfrm>
          <a:prstGeom prst="rect">
            <a:avLst/>
          </a:prstGeom>
        </p:spPr>
      </p:pic>
      <p:sp>
        <p:nvSpPr>
          <p:cNvPr id="35" name="object 35"/>
          <p:cNvSpPr txBox="1"/>
          <p:nvPr/>
        </p:nvSpPr>
        <p:spPr>
          <a:xfrm>
            <a:off x="9272769" y="5317125"/>
            <a:ext cx="777930" cy="195514"/>
          </a:xfrm>
          <a:prstGeom prst="rect">
            <a:avLst/>
          </a:prstGeom>
        </p:spPr>
        <p:txBody>
          <a:bodyPr vert="horz" wrap="square" lIns="0" tIns="14235" rIns="0" bIns="0" rtlCol="0">
            <a:spAutoFit/>
          </a:bodyPr>
          <a:lstStyle/>
          <a:p>
            <a:pPr marL="14234">
              <a:spcBef>
                <a:spcPts val="112"/>
              </a:spcBef>
            </a:pPr>
            <a:r>
              <a:rPr sz="1177" spc="-22" dirty="0">
                <a:solidFill>
                  <a:schemeClr val="tx1"/>
                </a:solidFill>
                <a:latin typeface="Noto Sans JP" panose="020B0200000000000000" pitchFamily="50" charset="-128"/>
                <a:ea typeface="Noto Sans JP" panose="020B0200000000000000" pitchFamily="50" charset="-128"/>
                <a:cs typeface="PMingLiU"/>
              </a:rPr>
              <a:t>現代の採用</a:t>
            </a:r>
            <a:endParaRPr sz="1177">
              <a:solidFill>
                <a:schemeClr val="tx1"/>
              </a:solidFill>
              <a:latin typeface="Noto Sans JP" panose="020B0200000000000000" pitchFamily="50" charset="-128"/>
              <a:ea typeface="Noto Sans JP" panose="020B0200000000000000" pitchFamily="50" charset="-128"/>
              <a:cs typeface="PMingLiU"/>
            </a:endParaRPr>
          </a:p>
        </p:txBody>
      </p:sp>
      <p:sp>
        <p:nvSpPr>
          <p:cNvPr id="3" name="object 5">
            <a:extLst>
              <a:ext uri="{FF2B5EF4-FFF2-40B4-BE49-F238E27FC236}">
                <a16:creationId xmlns:a16="http://schemas.microsoft.com/office/drawing/2014/main" id="{676AF29A-399C-EE11-6B20-45C9DECF82C9}"/>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graphicFrame>
        <p:nvGraphicFramePr>
          <p:cNvPr id="41" name="グラフ 40">
            <a:extLst>
              <a:ext uri="{FF2B5EF4-FFF2-40B4-BE49-F238E27FC236}">
                <a16:creationId xmlns:a16="http://schemas.microsoft.com/office/drawing/2014/main" id="{D02B3DEB-F2B9-8884-B0B5-840B65AE5FEF}"/>
              </a:ext>
            </a:extLst>
          </p:cNvPr>
          <p:cNvGraphicFramePr/>
          <p:nvPr>
            <p:extLst>
              <p:ext uri="{D42A27DB-BD31-4B8C-83A1-F6EECF244321}">
                <p14:modId xmlns:p14="http://schemas.microsoft.com/office/powerpoint/2010/main" val="3865373830"/>
              </p:ext>
            </p:extLst>
          </p:nvPr>
        </p:nvGraphicFramePr>
        <p:xfrm>
          <a:off x="702385" y="3503354"/>
          <a:ext cx="4758868" cy="2029028"/>
        </p:xfrm>
        <a:graphic>
          <a:graphicData uri="http://schemas.openxmlformats.org/drawingml/2006/chart">
            <c:chart xmlns:c="http://schemas.openxmlformats.org/drawingml/2006/chart" xmlns:r="http://schemas.openxmlformats.org/officeDocument/2006/relationships" r:id="rId10"/>
          </a:graphicData>
        </a:graphic>
      </p:graphicFrame>
      <p:sp>
        <p:nvSpPr>
          <p:cNvPr id="42" name="テキスト ボックス 41">
            <a:extLst>
              <a:ext uri="{FF2B5EF4-FFF2-40B4-BE49-F238E27FC236}">
                <a16:creationId xmlns:a16="http://schemas.microsoft.com/office/drawing/2014/main" id="{2805B3C9-4D93-2D81-140D-49281DF3B0A6}"/>
              </a:ext>
            </a:extLst>
          </p:cNvPr>
          <p:cNvSpPr txBox="1"/>
          <p:nvPr/>
        </p:nvSpPr>
        <p:spPr>
          <a:xfrm>
            <a:off x="8871652" y="5499795"/>
            <a:ext cx="1580163" cy="253916"/>
          </a:xfrm>
          <a:prstGeom prst="rect">
            <a:avLst/>
          </a:prstGeom>
          <a:noFill/>
        </p:spPr>
        <p:txBody>
          <a:bodyPr wrap="square" rtlCol="0">
            <a:spAutoFit/>
          </a:bodyPr>
          <a:lstStyle/>
          <a:p>
            <a:pPr algn="ctr"/>
            <a:r>
              <a:rPr kumimoji="1" lang="ja-JP" altLang="en-US" sz="1050" dirty="0">
                <a:solidFill>
                  <a:schemeClr val="tx1"/>
                </a:solidFill>
                <a:latin typeface="Noto Sans JP" panose="020B0200000000000000" pitchFamily="50" charset="-128"/>
                <a:ea typeface="Noto Sans JP" panose="020B0200000000000000" pitchFamily="50" charset="-128"/>
              </a:rPr>
              <a:t>実践スキル・即戦力性</a:t>
            </a:r>
          </a:p>
        </p:txBody>
      </p:sp>
      <p:sp>
        <p:nvSpPr>
          <p:cNvPr id="43" name="テキスト ボックス 42">
            <a:extLst>
              <a:ext uri="{FF2B5EF4-FFF2-40B4-BE49-F238E27FC236}">
                <a16:creationId xmlns:a16="http://schemas.microsoft.com/office/drawing/2014/main" id="{5E435BF9-9240-1D3C-9FE5-FEF743EEE091}"/>
              </a:ext>
            </a:extLst>
          </p:cNvPr>
          <p:cNvSpPr txBox="1"/>
          <p:nvPr/>
        </p:nvSpPr>
        <p:spPr>
          <a:xfrm>
            <a:off x="6960866" y="5499795"/>
            <a:ext cx="1580163" cy="253916"/>
          </a:xfrm>
          <a:prstGeom prst="rect">
            <a:avLst/>
          </a:prstGeom>
          <a:noFill/>
        </p:spPr>
        <p:txBody>
          <a:bodyPr wrap="square" rtlCol="0">
            <a:spAutoFit/>
          </a:bodyPr>
          <a:lstStyle/>
          <a:p>
            <a:pPr algn="ctr"/>
            <a:r>
              <a:rPr kumimoji="1" lang="ja-JP" altLang="en-US" sz="1050" dirty="0">
                <a:solidFill>
                  <a:schemeClr val="tx1"/>
                </a:solidFill>
                <a:latin typeface="Noto Sans JP" panose="020B0200000000000000" pitchFamily="50" charset="-128"/>
                <a:ea typeface="Noto Sans JP" panose="020B0200000000000000" pitchFamily="50" charset="-128"/>
              </a:rPr>
              <a:t>学歴・経歴重視</a:t>
            </a:r>
          </a:p>
        </p:txBody>
      </p:sp>
      <p:sp>
        <p:nvSpPr>
          <p:cNvPr id="44" name="テキスト ボックス 43">
            <a:extLst>
              <a:ext uri="{FF2B5EF4-FFF2-40B4-BE49-F238E27FC236}">
                <a16:creationId xmlns:a16="http://schemas.microsoft.com/office/drawing/2014/main" id="{A0857402-B6D8-8627-5668-9C688DB4F1BE}"/>
              </a:ext>
            </a:extLst>
          </p:cNvPr>
          <p:cNvSpPr txBox="1"/>
          <p:nvPr/>
        </p:nvSpPr>
        <p:spPr>
          <a:xfrm>
            <a:off x="6355074" y="1808820"/>
            <a:ext cx="5090415" cy="977383"/>
          </a:xfrm>
          <a:prstGeom prst="rect">
            <a:avLst/>
          </a:prstGeom>
          <a:noFill/>
        </p:spPr>
        <p:txBody>
          <a:bodyPr wrap="square" rtlCol="0">
            <a:spAutoFit/>
          </a:bodyPr>
          <a:lstStyle/>
          <a:p>
            <a:pPr marL="14234" marR="5694" lvl="0" indent="0" algn="just" defTabSz="914400" eaLnBrk="1" fontAlgn="auto" latinLnBrk="0" hangingPunct="1">
              <a:lnSpc>
                <a:spcPct val="125299"/>
              </a:lnSpc>
              <a:spcBef>
                <a:spcPts val="1086"/>
              </a:spcBef>
              <a:spcAft>
                <a:spcPts val="0"/>
              </a:spcAft>
              <a:buClrTx/>
              <a:buSzTx/>
              <a:buFontTx/>
              <a:buNone/>
              <a:tabLst/>
              <a:defRPr/>
            </a:pPr>
            <a:r>
              <a:rPr kumimoji="0" lang="ja-JP" altLang="en-US" sz="1177" b="0" i="0" u="none" strike="noStrike" kern="0" cap="none" spc="-34"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外部委託による開発から、ノウハウを社内に蓄積し、迅速な意思決定を</a:t>
            </a:r>
            <a:r>
              <a:rPr kumimoji="0" lang="ja-JP" altLang="en-US" sz="1177" b="0" i="0" u="none" strike="noStrike" kern="0" cap="none" spc="-11"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可能にするための「</a:t>
            </a:r>
            <a:r>
              <a:rPr kumimoji="0" lang="en-US" altLang="ja-JP" sz="1177" b="0" i="0" u="none" strike="noStrike" kern="0" cap="none" spc="56"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Trebuchet MS"/>
              </a:rPr>
              <a:t>AI</a:t>
            </a:r>
            <a:r>
              <a:rPr kumimoji="0" lang="ja-JP" altLang="en-US" sz="1177" b="0" i="0" u="none" strike="noStrike" kern="0" cap="none" spc="-28"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開発の内製化」へシフトする企業が急増していま</a:t>
            </a:r>
            <a:r>
              <a:rPr kumimoji="0" lang="ja-JP" altLang="en-US" sz="1177" b="0" i="0" u="none" strike="noStrike" kern="0" cap="none" spc="-34"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す。</a:t>
            </a:r>
            <a:r>
              <a:rPr kumimoji="0" lang="ja-JP" altLang="en-US" sz="1177" b="0" i="0" u="none" strike="noStrike" kern="0" cap="none" spc="-28"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これにより、実務対応能力を持つ人材への要求がこれまで以上に高まっ</a:t>
            </a:r>
            <a:r>
              <a:rPr kumimoji="0" lang="ja-JP" altLang="en-US" sz="1177" b="0" i="0" u="none" strike="noStrike" kern="0" cap="none" spc="-22" normalizeH="0" baseline="0" noProof="0">
                <a:ln>
                  <a:noFill/>
                </a:ln>
                <a:solidFill>
                  <a:schemeClr val="tx1"/>
                </a:solidFill>
                <a:effectLst/>
                <a:uLnTx/>
                <a:uFillTx/>
                <a:latin typeface="Noto Sans JP" panose="020B0200000000000000" pitchFamily="50" charset="-128"/>
                <a:ea typeface="Noto Sans JP" panose="020B0200000000000000" pitchFamily="50" charset="-128"/>
                <a:cs typeface="PMingLiU"/>
              </a:rPr>
              <a:t>ています。</a:t>
            </a:r>
            <a:endParaRPr kumimoji="0" lang="ja-JP" altLang="en-US" sz="1177" b="0" i="0" u="none" strike="noStrike" kern="0" cap="none" spc="0" normalizeH="0" baseline="0" noProof="0" dirty="0">
              <a:ln>
                <a:noFill/>
              </a:ln>
              <a:solidFill>
                <a:schemeClr val="tx1"/>
              </a:solidFill>
              <a:effectLst/>
              <a:uLnTx/>
              <a:uFillTx/>
              <a:latin typeface="Noto Sans JP" panose="020B0200000000000000" pitchFamily="50" charset="-128"/>
              <a:ea typeface="Noto Sans JP" panose="020B0200000000000000" pitchFamily="50" charset="-128"/>
              <a:cs typeface="PMingLiU"/>
            </a:endParaRPr>
          </a:p>
        </p:txBody>
      </p:sp>
      <p:pic>
        <p:nvPicPr>
          <p:cNvPr id="13" name="図 12">
            <a:extLst>
              <a:ext uri="{FF2B5EF4-FFF2-40B4-BE49-F238E27FC236}">
                <a16:creationId xmlns:a16="http://schemas.microsoft.com/office/drawing/2014/main" id="{7DC4A197-7979-57D7-935F-7ED84B8C143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12" name="object 24">
            <a:extLst>
              <a:ext uri="{FF2B5EF4-FFF2-40B4-BE49-F238E27FC236}">
                <a16:creationId xmlns:a16="http://schemas.microsoft.com/office/drawing/2014/main" id="{67380F0B-246A-F813-35AF-4BD86D7622CD}"/>
              </a:ext>
            </a:extLst>
          </p:cNvPr>
          <p:cNvSpPr/>
          <p:nvPr/>
        </p:nvSpPr>
        <p:spPr>
          <a:xfrm>
            <a:off x="6375406" y="1258949"/>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6764">
            <a:solidFill>
              <a:schemeClr val="accent1">
                <a:lumMod val="75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9" name="object 24">
            <a:extLst>
              <a:ext uri="{FF2B5EF4-FFF2-40B4-BE49-F238E27FC236}">
                <a16:creationId xmlns:a16="http://schemas.microsoft.com/office/drawing/2014/main" id="{B83F367E-708D-3FFB-0F0E-FC339B8B70F4}"/>
              </a:ext>
            </a:extLst>
          </p:cNvPr>
          <p:cNvSpPr/>
          <p:nvPr/>
        </p:nvSpPr>
        <p:spPr>
          <a:xfrm>
            <a:off x="920391" y="1203137"/>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6764">
            <a:solidFill>
              <a:schemeClr val="accent1">
                <a:lumMod val="75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3663CFC3-44B3-51CB-5765-E76CE75889EB}"/>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729377" y="130109"/>
            <a:ext cx="3824883" cy="429298"/>
          </a:xfrm>
          <a:prstGeom prst="rect">
            <a:avLst/>
          </a:prstGeom>
        </p:spPr>
        <p:txBody>
          <a:bodyPr vert="horz" wrap="square" lIns="0" tIns="17793" rIns="0" bIns="0" rtlCol="0">
            <a:spAutoFit/>
          </a:bodyPr>
          <a:lstStyle/>
          <a:p>
            <a:pPr marL="14234">
              <a:spcBef>
                <a:spcPts val="140"/>
              </a:spcBef>
            </a:pPr>
            <a:r>
              <a:rPr sz="2634" b="1" spc="185" dirty="0">
                <a:solidFill>
                  <a:schemeClr val="bg1"/>
                </a:solidFill>
                <a:latin typeface="Noto Sans JP" panose="020B0200000000000000" pitchFamily="50" charset="-128"/>
                <a:ea typeface="Noto Sans JP" panose="020B0200000000000000" pitchFamily="50" charset="-128"/>
                <a:cs typeface="Yu Gothic"/>
              </a:rPr>
              <a:t>AI</a:t>
            </a:r>
            <a:r>
              <a:rPr sz="2858" b="1" spc="-235" dirty="0">
                <a:solidFill>
                  <a:schemeClr val="bg1"/>
                </a:solidFill>
                <a:latin typeface="Noto Sans JP" panose="020B0200000000000000" pitchFamily="50" charset="-128"/>
                <a:ea typeface="Noto Sans JP" panose="020B0200000000000000" pitchFamily="50" charset="-128"/>
                <a:cs typeface="SimSun"/>
              </a:rPr>
              <a:t>人</a:t>
            </a:r>
            <a:r>
              <a:rPr sz="2970" b="1" spc="-331" dirty="0">
                <a:solidFill>
                  <a:schemeClr val="bg1"/>
                </a:solidFill>
                <a:latin typeface="Noto Sans JP" panose="020B0200000000000000" pitchFamily="50" charset="-128"/>
                <a:ea typeface="Noto Sans JP" panose="020B0200000000000000" pitchFamily="50" charset="-128"/>
                <a:cs typeface="SimSun"/>
              </a:rPr>
              <a:t>材</a:t>
            </a:r>
            <a:r>
              <a:rPr sz="2914" b="1" spc="-275" dirty="0">
                <a:solidFill>
                  <a:schemeClr val="bg1"/>
                </a:solidFill>
                <a:latin typeface="Noto Sans JP" panose="020B0200000000000000" pitchFamily="50" charset="-128"/>
                <a:ea typeface="Noto Sans JP" panose="020B0200000000000000" pitchFamily="50" charset="-128"/>
                <a:cs typeface="SimSun"/>
              </a:rPr>
              <a:t>採</a:t>
            </a:r>
            <a:r>
              <a:rPr sz="2802" b="1" spc="-168" dirty="0">
                <a:solidFill>
                  <a:schemeClr val="bg1"/>
                </a:solidFill>
                <a:latin typeface="Noto Sans JP" panose="020B0200000000000000" pitchFamily="50" charset="-128"/>
                <a:ea typeface="Noto Sans JP" panose="020B0200000000000000" pitchFamily="50" charset="-128"/>
              </a:rPr>
              <a:t>用</a:t>
            </a:r>
            <a:r>
              <a:rPr sz="2690" b="1" dirty="0">
                <a:solidFill>
                  <a:schemeClr val="bg1"/>
                </a:solidFill>
                <a:latin typeface="Noto Sans JP" panose="020B0200000000000000" pitchFamily="50" charset="-128"/>
                <a:ea typeface="Noto Sans JP" panose="020B0200000000000000" pitchFamily="50" charset="-128"/>
              </a:rPr>
              <a:t>における</a:t>
            </a:r>
            <a:r>
              <a:rPr sz="2970" b="1" spc="-331" dirty="0">
                <a:solidFill>
                  <a:schemeClr val="bg1"/>
                </a:solidFill>
                <a:latin typeface="Noto Sans JP" panose="020B0200000000000000" pitchFamily="50" charset="-128"/>
                <a:ea typeface="Noto Sans JP" panose="020B0200000000000000" pitchFamily="50" charset="-128"/>
                <a:cs typeface="SimSun"/>
              </a:rPr>
              <a:t>課</a:t>
            </a:r>
            <a:r>
              <a:rPr sz="2858" b="1" spc="-56" dirty="0">
                <a:solidFill>
                  <a:schemeClr val="bg1"/>
                </a:solidFill>
                <a:latin typeface="Noto Sans JP" panose="020B0200000000000000" pitchFamily="50" charset="-128"/>
                <a:ea typeface="Noto Sans JP" panose="020B0200000000000000" pitchFamily="50" charset="-128"/>
              </a:rPr>
              <a:t>題</a:t>
            </a:r>
            <a:endParaRPr sz="2858" b="1" dirty="0">
              <a:solidFill>
                <a:schemeClr val="bg1"/>
              </a:solidFill>
              <a:latin typeface="Noto Sans JP" panose="020B0200000000000000" pitchFamily="50" charset="-128"/>
              <a:ea typeface="Noto Sans JP" panose="020B0200000000000000" pitchFamily="50" charset="-128"/>
              <a:cs typeface="SimSun"/>
            </a:endParaRPr>
          </a:p>
        </p:txBody>
      </p:sp>
      <p:sp>
        <p:nvSpPr>
          <p:cNvPr id="7" name="object 7"/>
          <p:cNvSpPr txBox="1"/>
          <p:nvPr/>
        </p:nvSpPr>
        <p:spPr>
          <a:xfrm>
            <a:off x="585226" y="1104655"/>
            <a:ext cx="5644799" cy="240757"/>
          </a:xfrm>
          <a:prstGeom prst="rect">
            <a:avLst/>
          </a:prstGeom>
        </p:spPr>
        <p:txBody>
          <a:bodyPr vert="horz" wrap="square" lIns="0" tIns="16369" rIns="0" bIns="0" rtlCol="0">
            <a:spAutoFit/>
          </a:bodyPr>
          <a:lstStyle/>
          <a:p>
            <a:pPr marL="14234">
              <a:spcBef>
                <a:spcPts val="128"/>
              </a:spcBef>
            </a:pPr>
            <a:r>
              <a:rPr sz="1457" spc="-11" dirty="0">
                <a:latin typeface="Noto Sans JP" panose="020B0200000000000000" pitchFamily="50" charset="-128"/>
                <a:ea typeface="Noto Sans JP" panose="020B0200000000000000" pitchFamily="50" charset="-128"/>
                <a:cs typeface="PMingLiU"/>
              </a:rPr>
              <a:t>多くの企業が</a:t>
            </a:r>
            <a:r>
              <a:rPr sz="1457" spc="84" dirty="0">
                <a:latin typeface="Noto Sans JP" panose="020B0200000000000000" pitchFamily="50" charset="-128"/>
                <a:ea typeface="Noto Sans JP" panose="020B0200000000000000" pitchFamily="50" charset="-128"/>
                <a:cs typeface="Trebuchet MS"/>
              </a:rPr>
              <a:t>AI</a:t>
            </a:r>
            <a:r>
              <a:rPr sz="1457" spc="-22" dirty="0">
                <a:latin typeface="Noto Sans JP" panose="020B0200000000000000" pitchFamily="50" charset="-128"/>
                <a:ea typeface="Noto Sans JP" panose="020B0200000000000000" pitchFamily="50" charset="-128"/>
                <a:cs typeface="PMingLiU"/>
              </a:rPr>
              <a:t>人材の採用において、共通の課題を抱えています。</a:t>
            </a:r>
            <a:endParaRPr sz="1457" dirty="0">
              <a:latin typeface="Noto Sans JP" panose="020B0200000000000000" pitchFamily="50" charset="-128"/>
              <a:ea typeface="Noto Sans JP" panose="020B0200000000000000" pitchFamily="50" charset="-128"/>
              <a:cs typeface="PMingLiU"/>
            </a:endParaRPr>
          </a:p>
        </p:txBody>
      </p:sp>
      <p:sp>
        <p:nvSpPr>
          <p:cNvPr id="9" name="object 9"/>
          <p:cNvSpPr/>
          <p:nvPr/>
        </p:nvSpPr>
        <p:spPr>
          <a:xfrm>
            <a:off x="635844" y="1972914"/>
            <a:ext cx="3400687" cy="2438522"/>
          </a:xfrm>
          <a:custGeom>
            <a:avLst/>
            <a:gdLst/>
            <a:ahLst/>
            <a:cxnLst/>
            <a:rect l="l" t="t" r="r" b="b"/>
            <a:pathLst>
              <a:path w="3034029" h="2720340">
                <a:moveTo>
                  <a:pt x="2971018" y="2720105"/>
                </a:moveTo>
                <a:lnTo>
                  <a:pt x="62463" y="2720105"/>
                </a:lnTo>
                <a:lnTo>
                  <a:pt x="58116" y="2719676"/>
                </a:lnTo>
                <a:lnTo>
                  <a:pt x="22684" y="2703628"/>
                </a:lnTo>
                <a:lnTo>
                  <a:pt x="2140" y="2670600"/>
                </a:lnTo>
                <a:lnTo>
                  <a:pt x="0" y="2657641"/>
                </a:lnTo>
                <a:lnTo>
                  <a:pt x="0" y="2653252"/>
                </a:lnTo>
                <a:lnTo>
                  <a:pt x="0" y="50751"/>
                </a:lnTo>
                <a:lnTo>
                  <a:pt x="22684" y="13387"/>
                </a:lnTo>
                <a:lnTo>
                  <a:pt x="62463" y="0"/>
                </a:lnTo>
                <a:lnTo>
                  <a:pt x="2971018" y="0"/>
                </a:lnTo>
                <a:lnTo>
                  <a:pt x="3010796" y="13387"/>
                </a:lnTo>
                <a:lnTo>
                  <a:pt x="3033053" y="47219"/>
                </a:lnTo>
                <a:lnTo>
                  <a:pt x="3033481" y="50751"/>
                </a:lnTo>
                <a:lnTo>
                  <a:pt x="3033481" y="2657641"/>
                </a:lnTo>
                <a:lnTo>
                  <a:pt x="3019775" y="2694043"/>
                </a:lnTo>
                <a:lnTo>
                  <a:pt x="2988156" y="2716696"/>
                </a:lnTo>
                <a:lnTo>
                  <a:pt x="2975365" y="2719676"/>
                </a:lnTo>
                <a:lnTo>
                  <a:pt x="2971018" y="272010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636216" y="1958864"/>
            <a:ext cx="3399975" cy="67615"/>
          </a:xfrm>
          <a:custGeom>
            <a:avLst/>
            <a:gdLst/>
            <a:ahLst/>
            <a:cxnLst/>
            <a:rect l="l" t="t" r="r" b="b"/>
            <a:pathLst>
              <a:path w="3033395" h="60325">
                <a:moveTo>
                  <a:pt x="0" y="60272"/>
                </a:moveTo>
                <a:lnTo>
                  <a:pt x="14817" y="24462"/>
                </a:lnTo>
                <a:lnTo>
                  <a:pt x="47144" y="2862"/>
                </a:lnTo>
                <a:lnTo>
                  <a:pt x="66522" y="0"/>
                </a:lnTo>
                <a:lnTo>
                  <a:pt x="2966297" y="0"/>
                </a:lnTo>
                <a:lnTo>
                  <a:pt x="3003445" y="11256"/>
                </a:lnTo>
                <a:lnTo>
                  <a:pt x="3018452" y="25070"/>
                </a:lnTo>
                <a:lnTo>
                  <a:pt x="66522" y="25070"/>
                </a:lnTo>
                <a:lnTo>
                  <a:pt x="59936" y="25268"/>
                </a:lnTo>
                <a:lnTo>
                  <a:pt x="12980" y="41226"/>
                </a:lnTo>
                <a:lnTo>
                  <a:pt x="1364" y="55982"/>
                </a:lnTo>
                <a:lnTo>
                  <a:pt x="0" y="60272"/>
                </a:lnTo>
                <a:close/>
              </a:path>
              <a:path w="3033395" h="60325">
                <a:moveTo>
                  <a:pt x="3032819" y="60272"/>
                </a:moveTo>
                <a:lnTo>
                  <a:pt x="3000070" y="30371"/>
                </a:lnTo>
                <a:lnTo>
                  <a:pt x="2966297" y="25070"/>
                </a:lnTo>
                <a:lnTo>
                  <a:pt x="3018452" y="25070"/>
                </a:lnTo>
                <a:lnTo>
                  <a:pt x="3031878" y="53808"/>
                </a:lnTo>
                <a:lnTo>
                  <a:pt x="3032819" y="60272"/>
                </a:lnTo>
                <a:close/>
              </a:path>
            </a:pathLst>
          </a:custGeom>
          <a:solidFill>
            <a:srgbClr val="4AACD9"/>
          </a:solidFill>
        </p:spPr>
        <p:txBody>
          <a:bodyPr wrap="square" lIns="0" tIns="0" rIns="0" bIns="0" rtlCol="0"/>
          <a:lstStyle/>
          <a:p>
            <a:endParaRPr>
              <a:solidFill>
                <a:srgbClr val="4AACD9"/>
              </a:solidFill>
              <a:latin typeface="Noto Sans JP" panose="020B0200000000000000" pitchFamily="50" charset="-128"/>
              <a:ea typeface="Noto Sans JP" panose="020B0200000000000000" pitchFamily="50" charset="-128"/>
            </a:endParaRPr>
          </a:p>
        </p:txBody>
      </p:sp>
      <p:sp>
        <p:nvSpPr>
          <p:cNvPr id="13" name="object 13"/>
          <p:cNvSpPr txBox="1"/>
          <p:nvPr/>
        </p:nvSpPr>
        <p:spPr>
          <a:xfrm>
            <a:off x="1004586" y="2208419"/>
            <a:ext cx="2873289" cy="1550757"/>
          </a:xfrm>
          <a:prstGeom prst="rect">
            <a:avLst/>
          </a:prstGeom>
        </p:spPr>
        <p:txBody>
          <a:bodyPr vert="horz" wrap="square" lIns="0" tIns="14235" rIns="0" bIns="0" rtlCol="0">
            <a:spAutoFit/>
          </a:bodyPr>
          <a:lstStyle/>
          <a:p>
            <a:pPr marL="621321">
              <a:spcBef>
                <a:spcPts val="112"/>
              </a:spcBef>
            </a:pPr>
            <a:r>
              <a:rPr sz="1905" b="1" spc="-151" dirty="0">
                <a:latin typeface="Noto Sans JP" panose="020B0200000000000000" pitchFamily="50" charset="-128"/>
                <a:ea typeface="Noto Sans JP" panose="020B0200000000000000" pitchFamily="50" charset="-128"/>
                <a:cs typeface="SimSun"/>
              </a:rPr>
              <a:t>採</a:t>
            </a:r>
            <a:r>
              <a:rPr sz="1849" b="1" spc="-101" dirty="0">
                <a:latin typeface="Noto Sans JP" panose="020B0200000000000000" pitchFamily="50" charset="-128"/>
                <a:ea typeface="Noto Sans JP" panose="020B0200000000000000" pitchFamily="50" charset="-128"/>
                <a:cs typeface="PMingLiU"/>
              </a:rPr>
              <a:t>用</a:t>
            </a:r>
            <a:r>
              <a:rPr sz="2017" b="1" spc="-269" dirty="0">
                <a:latin typeface="Noto Sans JP" panose="020B0200000000000000" pitchFamily="50" charset="-128"/>
                <a:ea typeface="Noto Sans JP" panose="020B0200000000000000" pitchFamily="50" charset="-128"/>
                <a:cs typeface="SimSun"/>
              </a:rPr>
              <a:t>競</a:t>
            </a:r>
            <a:r>
              <a:rPr sz="1961" b="1" spc="-196" dirty="0">
                <a:latin typeface="Noto Sans JP" panose="020B0200000000000000" pitchFamily="50" charset="-128"/>
                <a:ea typeface="Noto Sans JP" panose="020B0200000000000000" pitchFamily="50" charset="-128"/>
                <a:cs typeface="SimSun"/>
              </a:rPr>
              <a:t>争</a:t>
            </a:r>
            <a:r>
              <a:rPr sz="2017" b="1" spc="-202" dirty="0">
                <a:latin typeface="Noto Sans JP" panose="020B0200000000000000" pitchFamily="50" charset="-128"/>
                <a:ea typeface="Noto Sans JP" panose="020B0200000000000000" pitchFamily="50" charset="-128"/>
                <a:cs typeface="SimSun"/>
              </a:rPr>
              <a:t>の</a:t>
            </a:r>
            <a:r>
              <a:rPr sz="1961" b="1" spc="-128" dirty="0">
                <a:latin typeface="Noto Sans JP" panose="020B0200000000000000" pitchFamily="50" charset="-128"/>
                <a:ea typeface="Noto Sans JP" panose="020B0200000000000000" pitchFamily="50" charset="-128"/>
                <a:cs typeface="SimSun"/>
              </a:rPr>
              <a:t>激化</a:t>
            </a:r>
            <a:endParaRPr sz="1961" b="1" dirty="0">
              <a:latin typeface="Noto Sans JP" panose="020B0200000000000000" pitchFamily="50" charset="-128"/>
              <a:ea typeface="Noto Sans JP" panose="020B0200000000000000" pitchFamily="50" charset="-128"/>
              <a:cs typeface="SimSun"/>
            </a:endParaRPr>
          </a:p>
          <a:p>
            <a:pPr marL="14234" marR="5694">
              <a:lnSpc>
                <a:spcPct val="125299"/>
              </a:lnSpc>
              <a:spcBef>
                <a:spcPts val="1082"/>
              </a:spcBef>
            </a:pPr>
            <a:r>
              <a:rPr sz="1177" spc="-17" dirty="0">
                <a:latin typeface="Noto Sans JP" panose="020B0200000000000000" pitchFamily="50" charset="-128"/>
                <a:ea typeface="Noto Sans JP" panose="020B0200000000000000" pitchFamily="50" charset="-128"/>
                <a:cs typeface="PMingLiU"/>
              </a:rPr>
              <a:t>実務経験を持つ優秀な</a:t>
            </a:r>
            <a:r>
              <a:rPr sz="1177" spc="56" dirty="0">
                <a:latin typeface="Noto Sans JP" panose="020B0200000000000000" pitchFamily="50" charset="-128"/>
                <a:ea typeface="Noto Sans JP" panose="020B0200000000000000" pitchFamily="50" charset="-128"/>
                <a:cs typeface="Trebuchet MS"/>
              </a:rPr>
              <a:t>AI</a:t>
            </a:r>
            <a:r>
              <a:rPr sz="1177" spc="-22" dirty="0">
                <a:latin typeface="Noto Sans JP" panose="020B0200000000000000" pitchFamily="50" charset="-128"/>
                <a:ea typeface="Noto Sans JP" panose="020B0200000000000000" pitchFamily="50" charset="-128"/>
                <a:cs typeface="PMingLiU"/>
              </a:rPr>
              <a:t>人材が市場に非常に少ない</a:t>
            </a:r>
            <a:endParaRPr sz="1177" dirty="0">
              <a:latin typeface="Noto Sans JP" panose="020B0200000000000000" pitchFamily="50" charset="-128"/>
              <a:ea typeface="Noto Sans JP" panose="020B0200000000000000" pitchFamily="50" charset="-128"/>
              <a:cs typeface="PMingLiU"/>
            </a:endParaRPr>
          </a:p>
          <a:p>
            <a:pPr marL="14234" marR="448376">
              <a:lnSpc>
                <a:spcPct val="188000"/>
              </a:lnSpc>
            </a:pPr>
            <a:r>
              <a:rPr sz="1177" spc="-22" dirty="0">
                <a:latin typeface="Noto Sans JP" panose="020B0200000000000000" pitchFamily="50" charset="-128"/>
                <a:ea typeface="Noto Sans JP" panose="020B0200000000000000" pitchFamily="50" charset="-128"/>
                <a:cs typeface="PMingLiU"/>
              </a:rPr>
              <a:t>獲得競争が極めて激しくなっている</a:t>
            </a:r>
            <a:r>
              <a:rPr sz="1177" spc="-28" dirty="0">
                <a:latin typeface="Noto Sans JP" panose="020B0200000000000000" pitchFamily="50" charset="-128"/>
                <a:ea typeface="Noto Sans JP" panose="020B0200000000000000" pitchFamily="50" charset="-128"/>
                <a:cs typeface="PMingLiU"/>
              </a:rPr>
              <a:t>各企業が競争を諦めがちな要因</a:t>
            </a:r>
            <a:endParaRPr sz="1177" dirty="0">
              <a:latin typeface="Noto Sans JP" panose="020B0200000000000000" pitchFamily="50" charset="-128"/>
              <a:ea typeface="Noto Sans JP" panose="020B0200000000000000" pitchFamily="50" charset="-128"/>
              <a:cs typeface="PMingLiU"/>
            </a:endParaRPr>
          </a:p>
        </p:txBody>
      </p:sp>
      <p:sp>
        <p:nvSpPr>
          <p:cNvPr id="16" name="object 16"/>
          <p:cNvSpPr/>
          <p:nvPr/>
        </p:nvSpPr>
        <p:spPr>
          <a:xfrm>
            <a:off x="4335648" y="1972914"/>
            <a:ext cx="3390723" cy="2438522"/>
          </a:xfrm>
          <a:custGeom>
            <a:avLst/>
            <a:gdLst/>
            <a:ahLst/>
            <a:cxnLst/>
            <a:rect l="l" t="t" r="r" b="b"/>
            <a:pathLst>
              <a:path w="3025140" h="2720340">
                <a:moveTo>
                  <a:pt x="2962662" y="2720105"/>
                </a:moveTo>
                <a:lnTo>
                  <a:pt x="62464" y="2720105"/>
                </a:lnTo>
                <a:lnTo>
                  <a:pt x="58116" y="2719676"/>
                </a:lnTo>
                <a:lnTo>
                  <a:pt x="22684" y="2703628"/>
                </a:lnTo>
                <a:lnTo>
                  <a:pt x="2140" y="2670600"/>
                </a:lnTo>
                <a:lnTo>
                  <a:pt x="0" y="2657641"/>
                </a:lnTo>
                <a:lnTo>
                  <a:pt x="0" y="2653252"/>
                </a:lnTo>
                <a:lnTo>
                  <a:pt x="0" y="50751"/>
                </a:lnTo>
                <a:lnTo>
                  <a:pt x="22684" y="13387"/>
                </a:lnTo>
                <a:lnTo>
                  <a:pt x="62464" y="0"/>
                </a:lnTo>
                <a:lnTo>
                  <a:pt x="2962662" y="0"/>
                </a:lnTo>
                <a:lnTo>
                  <a:pt x="3002439" y="13387"/>
                </a:lnTo>
                <a:lnTo>
                  <a:pt x="3024697" y="47219"/>
                </a:lnTo>
                <a:lnTo>
                  <a:pt x="3025125" y="50751"/>
                </a:lnTo>
                <a:lnTo>
                  <a:pt x="3025125" y="2657641"/>
                </a:lnTo>
                <a:lnTo>
                  <a:pt x="3011419" y="2694043"/>
                </a:lnTo>
                <a:lnTo>
                  <a:pt x="2979799" y="2716696"/>
                </a:lnTo>
                <a:lnTo>
                  <a:pt x="2967009" y="2719676"/>
                </a:lnTo>
                <a:lnTo>
                  <a:pt x="2962662" y="272010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7" name="object 17"/>
          <p:cNvSpPr/>
          <p:nvPr/>
        </p:nvSpPr>
        <p:spPr>
          <a:xfrm>
            <a:off x="4336020" y="1958864"/>
            <a:ext cx="3390011" cy="67615"/>
          </a:xfrm>
          <a:custGeom>
            <a:avLst/>
            <a:gdLst/>
            <a:ahLst/>
            <a:cxnLst/>
            <a:rect l="l" t="t" r="r" b="b"/>
            <a:pathLst>
              <a:path w="3024504" h="60325">
                <a:moveTo>
                  <a:pt x="0" y="60272"/>
                </a:moveTo>
                <a:lnTo>
                  <a:pt x="14817" y="24462"/>
                </a:lnTo>
                <a:lnTo>
                  <a:pt x="47144" y="2862"/>
                </a:lnTo>
                <a:lnTo>
                  <a:pt x="66522" y="0"/>
                </a:lnTo>
                <a:lnTo>
                  <a:pt x="2957940" y="0"/>
                </a:lnTo>
                <a:lnTo>
                  <a:pt x="2995088" y="11256"/>
                </a:lnTo>
                <a:lnTo>
                  <a:pt x="3010095" y="25070"/>
                </a:lnTo>
                <a:lnTo>
                  <a:pt x="66522" y="25070"/>
                </a:lnTo>
                <a:lnTo>
                  <a:pt x="59936" y="25268"/>
                </a:lnTo>
                <a:lnTo>
                  <a:pt x="12980" y="41226"/>
                </a:lnTo>
                <a:lnTo>
                  <a:pt x="1364" y="55982"/>
                </a:lnTo>
                <a:lnTo>
                  <a:pt x="0" y="60272"/>
                </a:lnTo>
                <a:close/>
              </a:path>
              <a:path w="3024504" h="60325">
                <a:moveTo>
                  <a:pt x="3024462" y="60272"/>
                </a:moveTo>
                <a:lnTo>
                  <a:pt x="2991714" y="30371"/>
                </a:lnTo>
                <a:lnTo>
                  <a:pt x="2957940" y="25070"/>
                </a:lnTo>
                <a:lnTo>
                  <a:pt x="3010095" y="25070"/>
                </a:lnTo>
                <a:lnTo>
                  <a:pt x="3023521" y="53808"/>
                </a:lnTo>
                <a:lnTo>
                  <a:pt x="3024462" y="60272"/>
                </a:lnTo>
                <a:close/>
              </a:path>
            </a:pathLst>
          </a:custGeom>
          <a:solidFill>
            <a:srgbClr val="4AACD9"/>
          </a:solidFill>
        </p:spPr>
        <p:txBody>
          <a:bodyPr wrap="square" lIns="0" tIns="0" rIns="0" bIns="0" rtlCol="0"/>
          <a:lstStyle/>
          <a:p>
            <a:endParaRPr>
              <a:solidFill>
                <a:srgbClr val="4AACD9"/>
              </a:solidFill>
              <a:latin typeface="Noto Sans JP" panose="020B0200000000000000" pitchFamily="50" charset="-128"/>
              <a:ea typeface="Noto Sans JP" panose="020B0200000000000000" pitchFamily="50" charset="-128"/>
            </a:endParaRPr>
          </a:p>
        </p:txBody>
      </p:sp>
      <p:sp>
        <p:nvSpPr>
          <p:cNvPr id="20" name="object 20"/>
          <p:cNvSpPr txBox="1"/>
          <p:nvPr/>
        </p:nvSpPr>
        <p:spPr>
          <a:xfrm>
            <a:off x="4701169" y="2202712"/>
            <a:ext cx="2876136" cy="1807216"/>
          </a:xfrm>
          <a:prstGeom prst="rect">
            <a:avLst/>
          </a:prstGeom>
        </p:spPr>
        <p:txBody>
          <a:bodyPr vert="horz" wrap="square" lIns="0" tIns="19929" rIns="0" bIns="0" rtlCol="0">
            <a:spAutoFit/>
          </a:bodyPr>
          <a:lstStyle/>
          <a:p>
            <a:pPr marL="153017">
              <a:spcBef>
                <a:spcPts val="157"/>
              </a:spcBef>
            </a:pPr>
            <a:r>
              <a:rPr sz="2017" b="1" spc="-252" dirty="0">
                <a:latin typeface="Noto Sans JP" panose="020B0200000000000000" pitchFamily="50" charset="-128"/>
                <a:ea typeface="Noto Sans JP" panose="020B0200000000000000" pitchFamily="50" charset="-128"/>
                <a:cs typeface="SimSun"/>
              </a:rPr>
              <a:t>高額な育</a:t>
            </a:r>
            <a:r>
              <a:rPr sz="1961" b="1" spc="-213" dirty="0">
                <a:latin typeface="Noto Sans JP" panose="020B0200000000000000" pitchFamily="50" charset="-128"/>
                <a:ea typeface="Noto Sans JP" panose="020B0200000000000000" pitchFamily="50" charset="-128"/>
                <a:cs typeface="SimSun"/>
              </a:rPr>
              <a:t>成</a:t>
            </a:r>
            <a:r>
              <a:rPr sz="2017" b="1" spc="-202" dirty="0">
                <a:latin typeface="Noto Sans JP" panose="020B0200000000000000" pitchFamily="50" charset="-128"/>
                <a:ea typeface="Noto Sans JP" panose="020B0200000000000000" pitchFamily="50" charset="-128"/>
                <a:cs typeface="SimSun"/>
              </a:rPr>
              <a:t>コストと</a:t>
            </a:r>
            <a:r>
              <a:rPr sz="1961" b="1" spc="-196" dirty="0">
                <a:latin typeface="Noto Sans JP" panose="020B0200000000000000" pitchFamily="50" charset="-128"/>
                <a:ea typeface="Noto Sans JP" panose="020B0200000000000000" pitchFamily="50" charset="-128"/>
                <a:cs typeface="SimSun"/>
              </a:rPr>
              <a:t>時</a:t>
            </a:r>
            <a:r>
              <a:rPr sz="1905" b="1" spc="-381" dirty="0">
                <a:latin typeface="Noto Sans JP" panose="020B0200000000000000" pitchFamily="50" charset="-128"/>
                <a:ea typeface="Noto Sans JP" panose="020B0200000000000000" pitchFamily="50" charset="-128"/>
                <a:cs typeface="PMingLiU"/>
              </a:rPr>
              <a:t>間</a:t>
            </a:r>
            <a:endParaRPr sz="1905" b="1" dirty="0">
              <a:latin typeface="Noto Sans JP" panose="020B0200000000000000" pitchFamily="50" charset="-128"/>
              <a:ea typeface="Noto Sans JP" panose="020B0200000000000000" pitchFamily="50" charset="-128"/>
              <a:cs typeface="PMingLiU"/>
            </a:endParaRPr>
          </a:p>
          <a:p>
            <a:pPr marL="14234" marR="5694">
              <a:lnSpc>
                <a:spcPct val="125299"/>
              </a:lnSpc>
              <a:spcBef>
                <a:spcPts val="1082"/>
              </a:spcBef>
            </a:pPr>
            <a:r>
              <a:rPr sz="1177" spc="-34" dirty="0">
                <a:latin typeface="Noto Sans JP" panose="020B0200000000000000" pitchFamily="50" charset="-128"/>
                <a:ea typeface="Noto Sans JP" panose="020B0200000000000000" pitchFamily="50" charset="-128"/>
                <a:cs typeface="PMingLiU"/>
              </a:rPr>
              <a:t>ポテンシャル人材を採用しても、戦力に育</a:t>
            </a:r>
            <a:r>
              <a:rPr sz="1177" spc="-28" dirty="0">
                <a:latin typeface="Noto Sans JP" panose="020B0200000000000000" pitchFamily="50" charset="-128"/>
                <a:ea typeface="Noto Sans JP" panose="020B0200000000000000" pitchFamily="50" charset="-128"/>
                <a:cs typeface="PMingLiU"/>
              </a:rPr>
              <a:t>てるまでには多くの時間が必要</a:t>
            </a:r>
            <a:endParaRPr sz="1177" dirty="0">
              <a:latin typeface="Noto Sans JP" panose="020B0200000000000000" pitchFamily="50" charset="-128"/>
              <a:ea typeface="Noto Sans JP" panose="020B0200000000000000" pitchFamily="50" charset="-128"/>
              <a:cs typeface="PMingLiU"/>
            </a:endParaRPr>
          </a:p>
          <a:p>
            <a:pPr marL="14234">
              <a:spcBef>
                <a:spcPts val="1244"/>
              </a:spcBef>
            </a:pPr>
            <a:r>
              <a:rPr sz="1177" spc="-28" dirty="0">
                <a:latin typeface="Noto Sans JP" panose="020B0200000000000000" pitchFamily="50" charset="-128"/>
                <a:ea typeface="Noto Sans JP" panose="020B0200000000000000" pitchFamily="50" charset="-128"/>
                <a:cs typeface="PMingLiU"/>
              </a:rPr>
              <a:t>高額な研修コストが発生する</a:t>
            </a:r>
            <a:endParaRPr sz="1177" dirty="0">
              <a:latin typeface="Noto Sans JP" panose="020B0200000000000000" pitchFamily="50" charset="-128"/>
              <a:ea typeface="Noto Sans JP" panose="020B0200000000000000" pitchFamily="50" charset="-128"/>
              <a:cs typeface="PMingLiU"/>
            </a:endParaRPr>
          </a:p>
          <a:p>
            <a:pPr marL="14234" marR="35585">
              <a:lnSpc>
                <a:spcPct val="125299"/>
              </a:lnSpc>
              <a:spcBef>
                <a:spcPts val="885"/>
              </a:spcBef>
            </a:pPr>
            <a:r>
              <a:rPr sz="1177" spc="95" dirty="0" err="1">
                <a:latin typeface="Noto Sans JP" panose="020B0200000000000000" pitchFamily="50" charset="-128"/>
                <a:ea typeface="Noto Sans JP" panose="020B0200000000000000" pitchFamily="50" charset="-128"/>
                <a:cs typeface="Trebuchet MS"/>
              </a:rPr>
              <a:t>ROI</a:t>
            </a:r>
            <a:r>
              <a:rPr sz="1177" spc="-22" dirty="0" err="1">
                <a:latin typeface="Noto Sans JP" panose="020B0200000000000000" pitchFamily="50" charset="-128"/>
                <a:ea typeface="Noto Sans JP" panose="020B0200000000000000" pitchFamily="50" charset="-128"/>
                <a:cs typeface="PMingLiU"/>
              </a:rPr>
              <a:t>の見通しのない投資となるため、多くの企業が</a:t>
            </a:r>
            <a:r>
              <a:rPr lang="ja-JP" altLang="en-US" sz="1177" spc="-22" dirty="0">
                <a:latin typeface="Noto Sans JP" panose="020B0200000000000000" pitchFamily="50" charset="-128"/>
                <a:ea typeface="Noto Sans JP" panose="020B0200000000000000" pitchFamily="50" charset="-128"/>
                <a:cs typeface="PMingLiU"/>
              </a:rPr>
              <a:t>退く</a:t>
            </a:r>
            <a:endParaRPr sz="1177" dirty="0">
              <a:latin typeface="Noto Sans JP" panose="020B0200000000000000" pitchFamily="50" charset="-128"/>
              <a:ea typeface="Noto Sans JP" panose="020B0200000000000000" pitchFamily="50" charset="-128"/>
              <a:cs typeface="PMingLiU"/>
            </a:endParaRPr>
          </a:p>
        </p:txBody>
      </p:sp>
      <p:sp>
        <p:nvSpPr>
          <p:cNvPr id="23" name="object 23"/>
          <p:cNvSpPr/>
          <p:nvPr/>
        </p:nvSpPr>
        <p:spPr>
          <a:xfrm>
            <a:off x="8026085" y="1972914"/>
            <a:ext cx="3400687" cy="2438522"/>
          </a:xfrm>
          <a:custGeom>
            <a:avLst/>
            <a:gdLst/>
            <a:ahLst/>
            <a:cxnLst/>
            <a:rect l="l" t="t" r="r" b="b"/>
            <a:pathLst>
              <a:path w="3034029" h="2720340">
                <a:moveTo>
                  <a:pt x="2971017" y="2720105"/>
                </a:moveTo>
                <a:lnTo>
                  <a:pt x="62463" y="2720105"/>
                </a:lnTo>
                <a:lnTo>
                  <a:pt x="58115" y="2719676"/>
                </a:lnTo>
                <a:lnTo>
                  <a:pt x="22684" y="2703628"/>
                </a:lnTo>
                <a:lnTo>
                  <a:pt x="2140" y="2670600"/>
                </a:lnTo>
                <a:lnTo>
                  <a:pt x="0" y="2657641"/>
                </a:lnTo>
                <a:lnTo>
                  <a:pt x="0" y="2653252"/>
                </a:lnTo>
                <a:lnTo>
                  <a:pt x="0" y="50751"/>
                </a:lnTo>
                <a:lnTo>
                  <a:pt x="22684" y="13387"/>
                </a:lnTo>
                <a:lnTo>
                  <a:pt x="62463" y="0"/>
                </a:lnTo>
                <a:lnTo>
                  <a:pt x="2971017" y="0"/>
                </a:lnTo>
                <a:lnTo>
                  <a:pt x="3010795" y="13387"/>
                </a:lnTo>
                <a:lnTo>
                  <a:pt x="3033052" y="47219"/>
                </a:lnTo>
                <a:lnTo>
                  <a:pt x="3033481" y="50751"/>
                </a:lnTo>
                <a:lnTo>
                  <a:pt x="3033481" y="2657641"/>
                </a:lnTo>
                <a:lnTo>
                  <a:pt x="3019774" y="2694043"/>
                </a:lnTo>
                <a:lnTo>
                  <a:pt x="2988155" y="2716696"/>
                </a:lnTo>
                <a:lnTo>
                  <a:pt x="2975364" y="2719676"/>
                </a:lnTo>
                <a:lnTo>
                  <a:pt x="2971017" y="272010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4" name="object 24"/>
          <p:cNvSpPr/>
          <p:nvPr/>
        </p:nvSpPr>
        <p:spPr>
          <a:xfrm>
            <a:off x="8026457" y="1958864"/>
            <a:ext cx="3399975" cy="67615"/>
          </a:xfrm>
          <a:custGeom>
            <a:avLst/>
            <a:gdLst/>
            <a:ahLst/>
            <a:cxnLst/>
            <a:rect l="l" t="t" r="r" b="b"/>
            <a:pathLst>
              <a:path w="3033395" h="60325">
                <a:moveTo>
                  <a:pt x="0" y="60272"/>
                </a:moveTo>
                <a:lnTo>
                  <a:pt x="14817" y="24462"/>
                </a:lnTo>
                <a:lnTo>
                  <a:pt x="47144" y="2862"/>
                </a:lnTo>
                <a:lnTo>
                  <a:pt x="66522" y="0"/>
                </a:lnTo>
                <a:lnTo>
                  <a:pt x="2966296" y="0"/>
                </a:lnTo>
                <a:lnTo>
                  <a:pt x="3003445" y="11256"/>
                </a:lnTo>
                <a:lnTo>
                  <a:pt x="3018452" y="25070"/>
                </a:lnTo>
                <a:lnTo>
                  <a:pt x="66522" y="25070"/>
                </a:lnTo>
                <a:lnTo>
                  <a:pt x="59936" y="25268"/>
                </a:lnTo>
                <a:lnTo>
                  <a:pt x="12980" y="41226"/>
                </a:lnTo>
                <a:lnTo>
                  <a:pt x="1364" y="55982"/>
                </a:lnTo>
                <a:lnTo>
                  <a:pt x="0" y="60272"/>
                </a:lnTo>
                <a:close/>
              </a:path>
              <a:path w="3033395" h="60325">
                <a:moveTo>
                  <a:pt x="3032818" y="60272"/>
                </a:moveTo>
                <a:lnTo>
                  <a:pt x="3000070" y="30371"/>
                </a:lnTo>
                <a:lnTo>
                  <a:pt x="2966296" y="25070"/>
                </a:lnTo>
                <a:lnTo>
                  <a:pt x="3018452" y="25070"/>
                </a:lnTo>
                <a:lnTo>
                  <a:pt x="3031877" y="53808"/>
                </a:lnTo>
                <a:lnTo>
                  <a:pt x="3032818" y="60272"/>
                </a:lnTo>
                <a:close/>
              </a:path>
            </a:pathLst>
          </a:custGeom>
          <a:solidFill>
            <a:srgbClr val="4AACD9"/>
          </a:solidFill>
        </p:spPr>
        <p:txBody>
          <a:bodyPr wrap="square" lIns="0" tIns="0" rIns="0" bIns="0" rtlCol="0"/>
          <a:lstStyle/>
          <a:p>
            <a:endParaRPr>
              <a:solidFill>
                <a:srgbClr val="4AACD9"/>
              </a:solidFill>
              <a:latin typeface="Noto Sans JP" panose="020B0200000000000000" pitchFamily="50" charset="-128"/>
              <a:ea typeface="Noto Sans JP" panose="020B0200000000000000" pitchFamily="50" charset="-128"/>
            </a:endParaRPr>
          </a:p>
        </p:txBody>
      </p:sp>
      <p:sp>
        <p:nvSpPr>
          <p:cNvPr id="27" name="object 27"/>
          <p:cNvSpPr txBox="1"/>
          <p:nvPr/>
        </p:nvSpPr>
        <p:spPr>
          <a:xfrm>
            <a:off x="8369826" y="2205563"/>
            <a:ext cx="2879694" cy="1587278"/>
          </a:xfrm>
          <a:prstGeom prst="rect">
            <a:avLst/>
          </a:prstGeom>
        </p:spPr>
        <p:txBody>
          <a:bodyPr vert="horz" wrap="square" lIns="0" tIns="12811" rIns="0" bIns="0" rtlCol="0">
            <a:spAutoFit/>
          </a:bodyPr>
          <a:lstStyle/>
          <a:p>
            <a:pPr marL="367953">
              <a:spcBef>
                <a:spcPts val="101"/>
              </a:spcBef>
            </a:pPr>
            <a:r>
              <a:rPr sz="2017" b="1" spc="-202" dirty="0">
                <a:latin typeface="Noto Sans JP" panose="020B0200000000000000" pitchFamily="50" charset="-128"/>
                <a:ea typeface="Noto Sans JP" panose="020B0200000000000000" pitchFamily="50" charset="-128"/>
                <a:cs typeface="SimSun"/>
              </a:rPr>
              <a:t>プロジェクトの</a:t>
            </a:r>
            <a:r>
              <a:rPr sz="1961" b="1" spc="-128" dirty="0">
                <a:latin typeface="Noto Sans JP" panose="020B0200000000000000" pitchFamily="50" charset="-128"/>
                <a:ea typeface="Noto Sans JP" panose="020B0200000000000000" pitchFamily="50" charset="-128"/>
                <a:cs typeface="PMingLiU"/>
              </a:rPr>
              <a:t>遅延</a:t>
            </a:r>
            <a:endParaRPr sz="1961" b="1" dirty="0">
              <a:latin typeface="Noto Sans JP" panose="020B0200000000000000" pitchFamily="50" charset="-128"/>
              <a:ea typeface="Noto Sans JP" panose="020B0200000000000000" pitchFamily="50" charset="-128"/>
              <a:cs typeface="PMingLiU"/>
            </a:endParaRPr>
          </a:p>
          <a:p>
            <a:pPr marL="14234">
              <a:spcBef>
                <a:spcPts val="1440"/>
              </a:spcBef>
            </a:pPr>
            <a:r>
              <a:rPr sz="1177" spc="-22" dirty="0">
                <a:latin typeface="Noto Sans JP" panose="020B0200000000000000" pitchFamily="50" charset="-128"/>
                <a:ea typeface="Noto Sans JP" panose="020B0200000000000000" pitchFamily="50" charset="-128"/>
                <a:cs typeface="PMingLiU"/>
              </a:rPr>
              <a:t>即戦力人材を迅速に確保できないため</a:t>
            </a:r>
            <a:endParaRPr sz="1177" dirty="0">
              <a:latin typeface="Noto Sans JP" panose="020B0200000000000000" pitchFamily="50" charset="-128"/>
              <a:ea typeface="Noto Sans JP" panose="020B0200000000000000" pitchFamily="50" charset="-128"/>
              <a:cs typeface="PMingLiU"/>
            </a:endParaRPr>
          </a:p>
          <a:p>
            <a:pPr marL="14234" marR="43414">
              <a:lnSpc>
                <a:spcPct val="125299"/>
              </a:lnSpc>
              <a:spcBef>
                <a:spcPts val="885"/>
              </a:spcBef>
            </a:pPr>
            <a:r>
              <a:rPr sz="1177" dirty="0">
                <a:latin typeface="Noto Sans JP" panose="020B0200000000000000" pitchFamily="50" charset="-128"/>
                <a:ea typeface="Noto Sans JP" panose="020B0200000000000000" pitchFamily="50" charset="-128"/>
                <a:cs typeface="Trebuchet MS"/>
              </a:rPr>
              <a:t>AI/DX</a:t>
            </a:r>
            <a:r>
              <a:rPr sz="1177" spc="-22" dirty="0">
                <a:latin typeface="Noto Sans JP" panose="020B0200000000000000" pitchFamily="50" charset="-128"/>
                <a:ea typeface="Noto Sans JP" panose="020B0200000000000000" pitchFamily="50" charset="-128"/>
                <a:cs typeface="PMingLiU"/>
              </a:rPr>
              <a:t>関連のプロジェクトが計画通りに立ち上がらない</a:t>
            </a:r>
            <a:endParaRPr sz="1177" dirty="0">
              <a:latin typeface="Noto Sans JP" panose="020B0200000000000000" pitchFamily="50" charset="-128"/>
              <a:ea typeface="Noto Sans JP" panose="020B0200000000000000" pitchFamily="50" charset="-128"/>
              <a:cs typeface="PMingLiU"/>
            </a:endParaRPr>
          </a:p>
          <a:p>
            <a:pPr marL="14234">
              <a:spcBef>
                <a:spcPts val="1244"/>
              </a:spcBef>
            </a:pPr>
            <a:r>
              <a:rPr sz="1177" spc="-28" dirty="0">
                <a:latin typeface="Noto Sans JP" panose="020B0200000000000000" pitchFamily="50" charset="-128"/>
                <a:ea typeface="Noto Sans JP" panose="020B0200000000000000" pitchFamily="50" charset="-128"/>
                <a:cs typeface="PMingLiU"/>
              </a:rPr>
              <a:t>ビジネス機会を損失するリスクが高くなる</a:t>
            </a:r>
            <a:endParaRPr sz="1177" dirty="0">
              <a:latin typeface="Noto Sans JP" panose="020B0200000000000000" pitchFamily="50" charset="-128"/>
              <a:ea typeface="Noto Sans JP" panose="020B0200000000000000" pitchFamily="50" charset="-128"/>
              <a:cs typeface="PMingLiU"/>
            </a:endParaRPr>
          </a:p>
        </p:txBody>
      </p:sp>
      <p:sp>
        <p:nvSpPr>
          <p:cNvPr id="30" name="object 30"/>
          <p:cNvSpPr/>
          <p:nvPr/>
        </p:nvSpPr>
        <p:spPr>
          <a:xfrm>
            <a:off x="3371276" y="5587653"/>
            <a:ext cx="7943003" cy="37722"/>
          </a:xfrm>
          <a:custGeom>
            <a:avLst/>
            <a:gdLst/>
            <a:ahLst/>
            <a:cxnLst/>
            <a:rect l="l" t="t" r="r" b="b"/>
            <a:pathLst>
              <a:path w="7086600" h="33654">
                <a:moveTo>
                  <a:pt x="401129" y="0"/>
                </a:moveTo>
                <a:lnTo>
                  <a:pt x="0" y="0"/>
                </a:lnTo>
                <a:lnTo>
                  <a:pt x="0" y="33426"/>
                </a:lnTo>
                <a:lnTo>
                  <a:pt x="401129" y="33426"/>
                </a:lnTo>
                <a:lnTo>
                  <a:pt x="401129" y="0"/>
                </a:lnTo>
                <a:close/>
              </a:path>
              <a:path w="7086600" h="33654">
                <a:moveTo>
                  <a:pt x="7086486" y="0"/>
                </a:moveTo>
                <a:lnTo>
                  <a:pt x="6685356" y="0"/>
                </a:lnTo>
                <a:lnTo>
                  <a:pt x="6685356" y="33426"/>
                </a:lnTo>
                <a:lnTo>
                  <a:pt x="7086486" y="33426"/>
                </a:lnTo>
                <a:lnTo>
                  <a:pt x="7086486" y="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1" name="object 31"/>
          <p:cNvSpPr txBox="1"/>
          <p:nvPr/>
        </p:nvSpPr>
        <p:spPr>
          <a:xfrm>
            <a:off x="3958269" y="5479742"/>
            <a:ext cx="6769346" cy="217792"/>
          </a:xfrm>
          <a:prstGeom prst="rect">
            <a:avLst/>
          </a:prstGeom>
        </p:spPr>
        <p:txBody>
          <a:bodyPr vert="horz" wrap="square" lIns="0" tIns="19217" rIns="0" bIns="0" rtlCol="0">
            <a:spAutoFit/>
          </a:bodyPr>
          <a:lstStyle/>
          <a:p>
            <a:pPr marL="14234">
              <a:spcBef>
                <a:spcPts val="151"/>
              </a:spcBef>
            </a:pPr>
            <a:r>
              <a:rPr sz="1289" dirty="0">
                <a:latin typeface="Noto Sans JP" panose="020B0200000000000000" pitchFamily="50" charset="-128"/>
                <a:ea typeface="Noto Sans JP" panose="020B0200000000000000" pitchFamily="50" charset="-128"/>
                <a:cs typeface="PMingLiU"/>
              </a:rPr>
              <a:t>これらの課題を解決するため、私たちは「</a:t>
            </a:r>
            <a:r>
              <a:rPr sz="1289" spc="84" dirty="0">
                <a:latin typeface="Noto Sans JP" panose="020B0200000000000000" pitchFamily="50" charset="-128"/>
                <a:ea typeface="Noto Sans JP" panose="020B0200000000000000" pitchFamily="50" charset="-128"/>
                <a:cs typeface="Trebuchet MS"/>
              </a:rPr>
              <a:t>AI</a:t>
            </a:r>
            <a:r>
              <a:rPr sz="1289" spc="-6" dirty="0">
                <a:latin typeface="Noto Sans JP" panose="020B0200000000000000" pitchFamily="50" charset="-128"/>
                <a:ea typeface="Noto Sans JP" panose="020B0200000000000000" pitchFamily="50" charset="-128"/>
                <a:cs typeface="PMingLiU"/>
              </a:rPr>
              <a:t>特化型人材紹介サービス」をご提案します。</a:t>
            </a:r>
            <a:endParaRPr sz="1289">
              <a:latin typeface="Noto Sans JP" panose="020B0200000000000000" pitchFamily="50" charset="-128"/>
              <a:ea typeface="Noto Sans JP" panose="020B0200000000000000" pitchFamily="50" charset="-128"/>
              <a:cs typeface="PMingLiU"/>
            </a:endParaRPr>
          </a:p>
        </p:txBody>
      </p:sp>
      <p:sp>
        <p:nvSpPr>
          <p:cNvPr id="40" name="object 5">
            <a:extLst>
              <a:ext uri="{FF2B5EF4-FFF2-40B4-BE49-F238E27FC236}">
                <a16:creationId xmlns:a16="http://schemas.microsoft.com/office/drawing/2014/main" id="{D7857E90-23E2-FEB8-51AF-7B9246531E57}"/>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 name="object 28">
            <a:extLst>
              <a:ext uri="{FF2B5EF4-FFF2-40B4-BE49-F238E27FC236}">
                <a16:creationId xmlns:a16="http://schemas.microsoft.com/office/drawing/2014/main" id="{CB5E4E7F-5064-5781-AB24-5F2832255DAC}"/>
              </a:ext>
            </a:extLst>
          </p:cNvPr>
          <p:cNvSpPr/>
          <p:nvPr/>
        </p:nvSpPr>
        <p:spPr>
          <a:xfrm>
            <a:off x="3120632" y="5363099"/>
            <a:ext cx="8305800"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3864C22F-0147-D574-E1F7-EC0FEA38F11E}"/>
              </a:ext>
            </a:extLst>
          </p:cNvPr>
          <p:cNvSpPr/>
          <p:nvPr/>
        </p:nvSpPr>
        <p:spPr>
          <a:xfrm>
            <a:off x="3138324" y="5363099"/>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0742922D-FD1F-8C12-24C4-BDC99D6241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pic>
        <p:nvPicPr>
          <p:cNvPr id="8" name="図 7">
            <a:extLst>
              <a:ext uri="{FF2B5EF4-FFF2-40B4-BE49-F238E27FC236}">
                <a16:creationId xmlns:a16="http://schemas.microsoft.com/office/drawing/2014/main" id="{692E1A98-FD33-4B42-C516-DE280C66E6D6}"/>
              </a:ext>
            </a:extLst>
          </p:cNvPr>
          <p:cNvPicPr>
            <a:picLocks noChangeAspect="1"/>
          </p:cNvPicPr>
          <p:nvPr/>
        </p:nvPicPr>
        <p:blipFill>
          <a:blip r:embed="rId3"/>
          <a:stretch>
            <a:fillRect/>
          </a:stretch>
        </p:blipFill>
        <p:spPr>
          <a:xfrm>
            <a:off x="635844" y="4516754"/>
            <a:ext cx="2148768" cy="2103187"/>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ADFE006B-C31A-8E9A-C8CE-3B9B691207ED}"/>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665060" y="144159"/>
            <a:ext cx="3127379" cy="424986"/>
          </a:xfrm>
          <a:prstGeom prst="rect">
            <a:avLst/>
          </a:prstGeom>
        </p:spPr>
        <p:txBody>
          <a:bodyPr vert="horz" wrap="square" lIns="0" tIns="13523" rIns="0" bIns="0" rtlCol="0">
            <a:spAutoFit/>
          </a:bodyPr>
          <a:lstStyle/>
          <a:p>
            <a:pPr marL="14234">
              <a:spcBef>
                <a:spcPts val="106"/>
              </a:spcBef>
            </a:pPr>
            <a:r>
              <a:rPr sz="2970" b="1" spc="-331" dirty="0" err="1">
                <a:solidFill>
                  <a:schemeClr val="bg1"/>
                </a:solidFill>
                <a:latin typeface="Noto Sans JP" panose="020B0200000000000000" pitchFamily="50" charset="-128"/>
                <a:ea typeface="Noto Sans JP" panose="020B0200000000000000" pitchFamily="50" charset="-128"/>
                <a:cs typeface="SimSun"/>
              </a:rPr>
              <a:t>本</a:t>
            </a:r>
            <a:r>
              <a:rPr sz="2914" b="1" spc="-219" dirty="0" err="1">
                <a:solidFill>
                  <a:schemeClr val="bg1"/>
                </a:solidFill>
                <a:latin typeface="Noto Sans JP" panose="020B0200000000000000" pitchFamily="50" charset="-128"/>
                <a:ea typeface="Noto Sans JP" panose="020B0200000000000000" pitchFamily="50" charset="-128"/>
                <a:cs typeface="SimSun"/>
              </a:rPr>
              <a:t>サービスにつ</a:t>
            </a:r>
            <a:r>
              <a:rPr lang="ja-JP" altLang="en-US" sz="2914" b="1" spc="-219" dirty="0">
                <a:solidFill>
                  <a:schemeClr val="bg1"/>
                </a:solidFill>
                <a:latin typeface="Noto Sans JP" panose="020B0200000000000000" pitchFamily="50" charset="-128"/>
                <a:ea typeface="Noto Sans JP" panose="020B0200000000000000" pitchFamily="50" charset="-128"/>
                <a:cs typeface="SimSun"/>
              </a:rPr>
              <a:t>い</a:t>
            </a:r>
            <a:r>
              <a:rPr sz="2914" b="1" spc="-78" dirty="0">
                <a:solidFill>
                  <a:schemeClr val="bg1"/>
                </a:solidFill>
                <a:latin typeface="Noto Sans JP" panose="020B0200000000000000" pitchFamily="50" charset="-128"/>
                <a:ea typeface="Noto Sans JP" panose="020B0200000000000000" pitchFamily="50" charset="-128"/>
                <a:cs typeface="SimSun"/>
              </a:rPr>
              <a:t>て</a:t>
            </a:r>
            <a:endParaRPr sz="2914" b="1" dirty="0">
              <a:solidFill>
                <a:schemeClr val="bg1"/>
              </a:solidFill>
              <a:latin typeface="Noto Sans JP" panose="020B0200000000000000" pitchFamily="50" charset="-128"/>
              <a:ea typeface="Noto Sans JP" panose="020B0200000000000000" pitchFamily="50" charset="-128"/>
              <a:cs typeface="SimSun"/>
            </a:endParaRPr>
          </a:p>
        </p:txBody>
      </p:sp>
      <p:sp>
        <p:nvSpPr>
          <p:cNvPr id="7" name="object 7"/>
          <p:cNvSpPr txBox="1"/>
          <p:nvPr/>
        </p:nvSpPr>
        <p:spPr>
          <a:xfrm>
            <a:off x="585226" y="964155"/>
            <a:ext cx="10649033" cy="603817"/>
          </a:xfrm>
          <a:prstGeom prst="rect">
            <a:avLst/>
          </a:prstGeom>
        </p:spPr>
        <p:txBody>
          <a:bodyPr vert="horz" wrap="square" lIns="0" tIns="13523" rIns="0" bIns="0" rtlCol="0">
            <a:spAutoFit/>
          </a:bodyPr>
          <a:lstStyle/>
          <a:p>
            <a:pPr marL="14234" marR="5694">
              <a:lnSpc>
                <a:spcPct val="139200"/>
              </a:lnSpc>
              <a:spcBef>
                <a:spcPts val="106"/>
              </a:spcBef>
            </a:pPr>
            <a:r>
              <a:rPr sz="1457" spc="-17" dirty="0">
                <a:latin typeface="Noto Sans JP" panose="020B0200000000000000" pitchFamily="50" charset="-128"/>
                <a:ea typeface="Noto Sans JP" panose="020B0200000000000000" pitchFamily="50" charset="-128"/>
                <a:cs typeface="PMingLiU"/>
              </a:rPr>
              <a:t>本サービスは、当社が運営する</a:t>
            </a:r>
            <a:r>
              <a:rPr sz="1457" spc="84" dirty="0">
                <a:latin typeface="Noto Sans JP" panose="020B0200000000000000" pitchFamily="50" charset="-128"/>
                <a:ea typeface="Noto Sans JP" panose="020B0200000000000000" pitchFamily="50" charset="-128"/>
                <a:cs typeface="Trebuchet MS"/>
              </a:rPr>
              <a:t>AI</a:t>
            </a:r>
            <a:r>
              <a:rPr sz="1457" spc="-11" dirty="0">
                <a:latin typeface="Noto Sans JP" panose="020B0200000000000000" pitchFamily="50" charset="-128"/>
                <a:ea typeface="Noto Sans JP" panose="020B0200000000000000" pitchFamily="50" charset="-128"/>
                <a:cs typeface="PMingLiU"/>
              </a:rPr>
              <a:t>エンジニア養成スクール「</a:t>
            </a:r>
            <a:r>
              <a:rPr sz="1457" spc="84" dirty="0">
                <a:latin typeface="Noto Sans JP" panose="020B0200000000000000" pitchFamily="50" charset="-128"/>
                <a:ea typeface="Noto Sans JP" panose="020B0200000000000000" pitchFamily="50" charset="-128"/>
                <a:cs typeface="Trebuchet MS"/>
              </a:rPr>
              <a:t>AI </a:t>
            </a:r>
            <a:r>
              <a:rPr sz="1457" spc="106" dirty="0">
                <a:latin typeface="Noto Sans JP" panose="020B0200000000000000" pitchFamily="50" charset="-128"/>
                <a:ea typeface="Noto Sans JP" panose="020B0200000000000000" pitchFamily="50" charset="-128"/>
                <a:cs typeface="Trebuchet MS"/>
              </a:rPr>
              <a:t>Labo</a:t>
            </a:r>
            <a:r>
              <a:rPr sz="1457" spc="-22" dirty="0">
                <a:latin typeface="Noto Sans JP" panose="020B0200000000000000" pitchFamily="50" charset="-128"/>
                <a:ea typeface="Noto Sans JP" panose="020B0200000000000000" pitchFamily="50" charset="-128"/>
                <a:cs typeface="PMingLiU"/>
              </a:rPr>
              <a:t>」の修了生に特化した人材紹介サービスです。採用決定時</a:t>
            </a:r>
            <a:r>
              <a:rPr sz="1457" spc="-28" dirty="0">
                <a:latin typeface="Noto Sans JP" panose="020B0200000000000000" pitchFamily="50" charset="-128"/>
                <a:ea typeface="Noto Sans JP" panose="020B0200000000000000" pitchFamily="50" charset="-128"/>
                <a:cs typeface="PMingLiU"/>
              </a:rPr>
              <a:t>のみ費用が発生する「完全成功報酬制」で、採用から定着までを一貫してサポートします。</a:t>
            </a:r>
            <a:endParaRPr sz="1457" dirty="0">
              <a:latin typeface="Noto Sans JP" panose="020B0200000000000000" pitchFamily="50" charset="-128"/>
              <a:ea typeface="Noto Sans JP" panose="020B0200000000000000" pitchFamily="50" charset="-128"/>
              <a:cs typeface="PMingLiU"/>
            </a:endParaRPr>
          </a:p>
        </p:txBody>
      </p:sp>
      <p:sp>
        <p:nvSpPr>
          <p:cNvPr id="9" name="object 9"/>
          <p:cNvSpPr/>
          <p:nvPr/>
        </p:nvSpPr>
        <p:spPr>
          <a:xfrm>
            <a:off x="614044" y="2229567"/>
            <a:ext cx="3381470" cy="2960121"/>
          </a:xfrm>
          <a:custGeom>
            <a:avLst/>
            <a:gdLst/>
            <a:ahLst/>
            <a:cxnLst/>
            <a:rect l="l" t="t" r="r" b="b"/>
            <a:pathLst>
              <a:path w="3016885" h="2640965">
                <a:moveTo>
                  <a:pt x="2954304" y="2640717"/>
                </a:moveTo>
                <a:lnTo>
                  <a:pt x="46847" y="2640717"/>
                </a:lnTo>
                <a:lnTo>
                  <a:pt x="43587" y="2640288"/>
                </a:lnTo>
                <a:lnTo>
                  <a:pt x="12357" y="2618032"/>
                </a:lnTo>
                <a:lnTo>
                  <a:pt x="0" y="2578252"/>
                </a:lnTo>
                <a:lnTo>
                  <a:pt x="0" y="2573863"/>
                </a:lnTo>
                <a:lnTo>
                  <a:pt x="0" y="62463"/>
                </a:lnTo>
                <a:lnTo>
                  <a:pt x="12357" y="22684"/>
                </a:lnTo>
                <a:lnTo>
                  <a:pt x="43587" y="428"/>
                </a:lnTo>
                <a:lnTo>
                  <a:pt x="46847" y="0"/>
                </a:lnTo>
                <a:lnTo>
                  <a:pt x="2954304" y="0"/>
                </a:lnTo>
                <a:lnTo>
                  <a:pt x="2990706" y="13705"/>
                </a:lnTo>
                <a:lnTo>
                  <a:pt x="3013359" y="45325"/>
                </a:lnTo>
                <a:lnTo>
                  <a:pt x="3016768" y="62463"/>
                </a:lnTo>
                <a:lnTo>
                  <a:pt x="3016768" y="2578252"/>
                </a:lnTo>
                <a:lnTo>
                  <a:pt x="3003062" y="2614655"/>
                </a:lnTo>
                <a:lnTo>
                  <a:pt x="2971442" y="2637307"/>
                </a:lnTo>
                <a:lnTo>
                  <a:pt x="2958651" y="2640288"/>
                </a:lnTo>
                <a:lnTo>
                  <a:pt x="2954304" y="2640717"/>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595310" y="2229840"/>
            <a:ext cx="69750" cy="2959409"/>
          </a:xfrm>
          <a:custGeom>
            <a:avLst/>
            <a:gdLst/>
            <a:ahLst/>
            <a:cxnLst/>
            <a:rect l="l" t="t" r="r" b="b"/>
            <a:pathLst>
              <a:path w="62229" h="2640329">
                <a:moveTo>
                  <a:pt x="61808" y="2640229"/>
                </a:moveTo>
                <a:lnTo>
                  <a:pt x="24462" y="2625324"/>
                </a:lnTo>
                <a:lnTo>
                  <a:pt x="2862" y="2592997"/>
                </a:lnTo>
                <a:lnTo>
                  <a:pt x="0" y="2573619"/>
                </a:lnTo>
                <a:lnTo>
                  <a:pt x="0" y="66609"/>
                </a:lnTo>
                <a:lnTo>
                  <a:pt x="11256" y="29461"/>
                </a:lnTo>
                <a:lnTo>
                  <a:pt x="41269" y="4845"/>
                </a:lnTo>
                <a:lnTo>
                  <a:pt x="61808" y="0"/>
                </a:lnTo>
                <a:lnTo>
                  <a:pt x="58156" y="1452"/>
                </a:lnTo>
                <a:lnTo>
                  <a:pt x="49966" y="8237"/>
                </a:lnTo>
                <a:lnTo>
                  <a:pt x="34858" y="47232"/>
                </a:lnTo>
                <a:lnTo>
                  <a:pt x="33426" y="66609"/>
                </a:lnTo>
                <a:lnTo>
                  <a:pt x="33426" y="2573619"/>
                </a:lnTo>
                <a:lnTo>
                  <a:pt x="40082" y="2614623"/>
                </a:lnTo>
                <a:lnTo>
                  <a:pt x="58156" y="2638776"/>
                </a:lnTo>
                <a:lnTo>
                  <a:pt x="61808" y="2640229"/>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3" name="object 13"/>
          <p:cNvSpPr txBox="1"/>
          <p:nvPr/>
        </p:nvSpPr>
        <p:spPr>
          <a:xfrm>
            <a:off x="1357918" y="2403030"/>
            <a:ext cx="2338061" cy="651488"/>
          </a:xfrm>
          <a:prstGeom prst="rect">
            <a:avLst/>
          </a:prstGeom>
        </p:spPr>
        <p:txBody>
          <a:bodyPr vert="horz" wrap="square" lIns="0" tIns="35587" rIns="0" bIns="0" rtlCol="0">
            <a:spAutoFit/>
          </a:bodyPr>
          <a:lstStyle/>
          <a:p>
            <a:pPr marL="14234" marR="5694">
              <a:lnSpc>
                <a:spcPts val="2365"/>
              </a:lnSpc>
              <a:spcBef>
                <a:spcPts val="280"/>
              </a:spcBef>
            </a:pPr>
            <a:r>
              <a:rPr sz="1961" b="1" spc="-196" dirty="0">
                <a:latin typeface="Noto Sans JP" panose="020B0200000000000000" pitchFamily="50" charset="-128"/>
                <a:ea typeface="Noto Sans JP" panose="020B0200000000000000" pitchFamily="50" charset="-128"/>
                <a:cs typeface="PMingLiU"/>
              </a:rPr>
              <a:t>「</a:t>
            </a:r>
            <a:r>
              <a:rPr sz="1737" b="1" spc="128" dirty="0">
                <a:latin typeface="Noto Sans JP" panose="020B0200000000000000" pitchFamily="50" charset="-128"/>
                <a:ea typeface="Noto Sans JP" panose="020B0200000000000000" pitchFamily="50" charset="-128"/>
                <a:cs typeface="Yu Gothic"/>
              </a:rPr>
              <a:t>AI</a:t>
            </a:r>
            <a:r>
              <a:rPr sz="1737" b="1" spc="-22" dirty="0">
                <a:latin typeface="Noto Sans JP" panose="020B0200000000000000" pitchFamily="50" charset="-128"/>
                <a:ea typeface="Noto Sans JP" panose="020B0200000000000000" pitchFamily="50" charset="-128"/>
                <a:cs typeface="Yu Gothic"/>
              </a:rPr>
              <a:t> </a:t>
            </a:r>
            <a:r>
              <a:rPr sz="1737" b="1" spc="146" dirty="0">
                <a:latin typeface="Noto Sans JP" panose="020B0200000000000000" pitchFamily="50" charset="-128"/>
                <a:ea typeface="Noto Sans JP" panose="020B0200000000000000" pitchFamily="50" charset="-128"/>
                <a:cs typeface="Yu Gothic"/>
              </a:rPr>
              <a:t>Labo</a:t>
            </a:r>
            <a:r>
              <a:rPr sz="1961" b="1" spc="-196" dirty="0">
                <a:latin typeface="Noto Sans JP" panose="020B0200000000000000" pitchFamily="50" charset="-128"/>
                <a:ea typeface="Noto Sans JP" panose="020B0200000000000000" pitchFamily="50" charset="-128"/>
                <a:cs typeface="PMingLiU"/>
              </a:rPr>
              <a:t>」</a:t>
            </a:r>
            <a:r>
              <a:rPr sz="2017" b="1" spc="-269" dirty="0">
                <a:latin typeface="Noto Sans JP" panose="020B0200000000000000" pitchFamily="50" charset="-128"/>
                <a:ea typeface="Noto Sans JP" panose="020B0200000000000000" pitchFamily="50" charset="-128"/>
                <a:cs typeface="SimSun"/>
              </a:rPr>
              <a:t>育</a:t>
            </a:r>
            <a:r>
              <a:rPr sz="1961" b="1" spc="-213" dirty="0">
                <a:latin typeface="Noto Sans JP" panose="020B0200000000000000" pitchFamily="50" charset="-128"/>
                <a:ea typeface="Noto Sans JP" panose="020B0200000000000000" pitchFamily="50" charset="-128"/>
                <a:cs typeface="SimSun"/>
              </a:rPr>
              <a:t>成</a:t>
            </a:r>
            <a:r>
              <a:rPr sz="2017" b="1" spc="-174" dirty="0">
                <a:latin typeface="Noto Sans JP" panose="020B0200000000000000" pitchFamily="50" charset="-128"/>
                <a:ea typeface="Noto Sans JP" panose="020B0200000000000000" pitchFamily="50" charset="-128"/>
                <a:cs typeface="SimSun"/>
              </a:rPr>
              <a:t>プロ</a:t>
            </a:r>
            <a:r>
              <a:rPr sz="2017" b="1" spc="-157" dirty="0">
                <a:latin typeface="Noto Sans JP" panose="020B0200000000000000" pitchFamily="50" charset="-128"/>
                <a:ea typeface="Noto Sans JP" panose="020B0200000000000000" pitchFamily="50" charset="-128"/>
                <a:cs typeface="SimSun"/>
              </a:rPr>
              <a:t>グラム</a:t>
            </a:r>
            <a:endParaRPr sz="2017" b="1" dirty="0">
              <a:latin typeface="Noto Sans JP" panose="020B0200000000000000" pitchFamily="50" charset="-128"/>
              <a:ea typeface="Noto Sans JP" panose="020B0200000000000000" pitchFamily="50" charset="-128"/>
              <a:cs typeface="SimSun"/>
            </a:endParaRPr>
          </a:p>
        </p:txBody>
      </p:sp>
      <p:sp>
        <p:nvSpPr>
          <p:cNvPr id="14" name="object 14"/>
          <p:cNvSpPr txBox="1"/>
          <p:nvPr/>
        </p:nvSpPr>
        <p:spPr>
          <a:xfrm>
            <a:off x="1068139" y="3153864"/>
            <a:ext cx="2649803" cy="1576405"/>
          </a:xfrm>
          <a:prstGeom prst="rect">
            <a:avLst/>
          </a:prstGeom>
        </p:spPr>
        <p:txBody>
          <a:bodyPr vert="horz" wrap="square" lIns="0" tIns="14235" rIns="0" bIns="0" rtlCol="0">
            <a:spAutoFit/>
          </a:bodyPr>
          <a:lstStyle/>
          <a:p>
            <a:pPr marL="14234" marR="79000">
              <a:lnSpc>
                <a:spcPct val="125299"/>
              </a:lnSpc>
              <a:spcBef>
                <a:spcPts val="112"/>
              </a:spcBef>
            </a:pPr>
            <a:r>
              <a:rPr sz="1177" spc="-22" dirty="0">
                <a:latin typeface="Noto Sans JP" panose="020B0200000000000000" pitchFamily="50" charset="-128"/>
                <a:ea typeface="Noto Sans JP" panose="020B0200000000000000" pitchFamily="50" charset="-128"/>
                <a:cs typeface="PMingLiU"/>
              </a:rPr>
              <a:t>実務で求められるスキルセットを網羅したカリキュラム</a:t>
            </a:r>
            <a:endParaRPr sz="1177" dirty="0">
              <a:latin typeface="Noto Sans JP" panose="020B0200000000000000" pitchFamily="50" charset="-128"/>
              <a:ea typeface="Noto Sans JP" panose="020B0200000000000000" pitchFamily="50" charset="-128"/>
              <a:cs typeface="PMingLiU"/>
            </a:endParaRPr>
          </a:p>
          <a:p>
            <a:pPr marL="14234">
              <a:spcBef>
                <a:spcPts val="1238"/>
              </a:spcBef>
            </a:pPr>
            <a:r>
              <a:rPr sz="1177" spc="-28" dirty="0">
                <a:latin typeface="Noto Sans JP" panose="020B0200000000000000" pitchFamily="50" charset="-128"/>
                <a:ea typeface="Noto Sans JP" panose="020B0200000000000000" pitchFamily="50" charset="-128"/>
                <a:cs typeface="PMingLiU"/>
              </a:rPr>
              <a:t>実践的な課題による評価を実施</a:t>
            </a:r>
            <a:endParaRPr sz="1177" dirty="0">
              <a:latin typeface="Noto Sans JP" panose="020B0200000000000000" pitchFamily="50" charset="-128"/>
              <a:ea typeface="Noto Sans JP" panose="020B0200000000000000" pitchFamily="50" charset="-128"/>
              <a:cs typeface="PMingLiU"/>
            </a:endParaRPr>
          </a:p>
          <a:p>
            <a:pPr marL="14234" marR="5694" algn="just">
              <a:lnSpc>
                <a:spcPct val="125299"/>
              </a:lnSpc>
              <a:spcBef>
                <a:spcPts val="885"/>
              </a:spcBef>
            </a:pPr>
            <a:r>
              <a:rPr sz="1177" spc="73" dirty="0">
                <a:latin typeface="Noto Sans JP" panose="020B0200000000000000" pitchFamily="50" charset="-128"/>
                <a:ea typeface="Noto Sans JP" panose="020B0200000000000000" pitchFamily="50" charset="-128"/>
                <a:cs typeface="Trebuchet MS"/>
              </a:rPr>
              <a:t>Python</a:t>
            </a:r>
            <a:r>
              <a:rPr sz="1177" spc="-28" dirty="0">
                <a:latin typeface="Noto Sans JP" panose="020B0200000000000000" pitchFamily="50" charset="-128"/>
                <a:ea typeface="Noto Sans JP" panose="020B0200000000000000" pitchFamily="50" charset="-128"/>
                <a:cs typeface="PMingLiU"/>
              </a:rPr>
              <a:t>、機械学習、ディープラーニン</a:t>
            </a:r>
            <a:r>
              <a:rPr sz="1177" spc="-6" dirty="0">
                <a:latin typeface="Noto Sans JP" panose="020B0200000000000000" pitchFamily="50" charset="-128"/>
                <a:ea typeface="Noto Sans JP" panose="020B0200000000000000" pitchFamily="50" charset="-128"/>
                <a:cs typeface="PMingLiU"/>
              </a:rPr>
              <a:t>グ、生成</a:t>
            </a:r>
            <a:r>
              <a:rPr sz="1177" spc="56" dirty="0">
                <a:latin typeface="Noto Sans JP" panose="020B0200000000000000" pitchFamily="50" charset="-128"/>
                <a:ea typeface="Noto Sans JP" panose="020B0200000000000000" pitchFamily="50" charset="-128"/>
                <a:cs typeface="Trebuchet MS"/>
              </a:rPr>
              <a:t>AI</a:t>
            </a:r>
            <a:r>
              <a:rPr sz="1177" dirty="0">
                <a:latin typeface="Noto Sans JP" panose="020B0200000000000000" pitchFamily="50" charset="-128"/>
                <a:ea typeface="Noto Sans JP" panose="020B0200000000000000" pitchFamily="50" charset="-128"/>
                <a:cs typeface="PMingLiU"/>
              </a:rPr>
              <a:t>、</a:t>
            </a:r>
            <a:r>
              <a:rPr sz="1177" spc="106" dirty="0">
                <a:latin typeface="Noto Sans JP" panose="020B0200000000000000" pitchFamily="50" charset="-128"/>
                <a:ea typeface="Noto Sans JP" panose="020B0200000000000000" pitchFamily="50" charset="-128"/>
                <a:cs typeface="Trebuchet MS"/>
              </a:rPr>
              <a:t>MLOps</a:t>
            </a:r>
            <a:r>
              <a:rPr sz="1177" spc="-11" dirty="0">
                <a:latin typeface="Noto Sans JP" panose="020B0200000000000000" pitchFamily="50" charset="-128"/>
                <a:ea typeface="Noto Sans JP" panose="020B0200000000000000" pitchFamily="50" charset="-128"/>
                <a:cs typeface="PMingLiU"/>
              </a:rPr>
              <a:t>、クラウド</a:t>
            </a:r>
            <a:r>
              <a:rPr sz="1177" spc="56" dirty="0">
                <a:latin typeface="Noto Sans JP" panose="020B0200000000000000" pitchFamily="50" charset="-128"/>
                <a:ea typeface="Noto Sans JP" panose="020B0200000000000000" pitchFamily="50" charset="-128"/>
                <a:cs typeface="Trebuchet MS"/>
              </a:rPr>
              <a:t>AI</a:t>
            </a:r>
            <a:r>
              <a:rPr sz="1177" spc="-34" dirty="0">
                <a:latin typeface="Noto Sans JP" panose="020B0200000000000000" pitchFamily="50" charset="-128"/>
                <a:ea typeface="Noto Sans JP" panose="020B0200000000000000" pitchFamily="50" charset="-128"/>
                <a:cs typeface="PMingLiU"/>
              </a:rPr>
              <a:t>など</a:t>
            </a:r>
            <a:r>
              <a:rPr sz="1177" spc="-17" dirty="0">
                <a:latin typeface="Noto Sans JP" panose="020B0200000000000000" pitchFamily="50" charset="-128"/>
                <a:ea typeface="Noto Sans JP" panose="020B0200000000000000" pitchFamily="50" charset="-128"/>
                <a:cs typeface="PMingLiU"/>
              </a:rPr>
              <a:t>の実務直結のスキルを習得</a:t>
            </a:r>
            <a:endParaRPr sz="1177" dirty="0">
              <a:latin typeface="Noto Sans JP" panose="020B0200000000000000" pitchFamily="50" charset="-128"/>
              <a:ea typeface="Noto Sans JP" panose="020B0200000000000000" pitchFamily="50" charset="-128"/>
              <a:cs typeface="PMingLiU"/>
            </a:endParaRPr>
          </a:p>
        </p:txBody>
      </p:sp>
      <p:sp>
        <p:nvSpPr>
          <p:cNvPr id="16" name="object 16"/>
          <p:cNvSpPr/>
          <p:nvPr/>
        </p:nvSpPr>
        <p:spPr>
          <a:xfrm>
            <a:off x="4313847" y="2229567"/>
            <a:ext cx="3372218" cy="2960121"/>
          </a:xfrm>
          <a:custGeom>
            <a:avLst/>
            <a:gdLst/>
            <a:ahLst/>
            <a:cxnLst/>
            <a:rect l="l" t="t" r="r" b="b"/>
            <a:pathLst>
              <a:path w="3008629" h="2640965">
                <a:moveTo>
                  <a:pt x="2945948" y="2640717"/>
                </a:moveTo>
                <a:lnTo>
                  <a:pt x="46848" y="2640717"/>
                </a:lnTo>
                <a:lnTo>
                  <a:pt x="43587" y="2640288"/>
                </a:lnTo>
                <a:lnTo>
                  <a:pt x="12357" y="2618032"/>
                </a:lnTo>
                <a:lnTo>
                  <a:pt x="0" y="2578252"/>
                </a:lnTo>
                <a:lnTo>
                  <a:pt x="0" y="2573863"/>
                </a:lnTo>
                <a:lnTo>
                  <a:pt x="0" y="62463"/>
                </a:lnTo>
                <a:lnTo>
                  <a:pt x="12357" y="22684"/>
                </a:lnTo>
                <a:lnTo>
                  <a:pt x="43587" y="428"/>
                </a:lnTo>
                <a:lnTo>
                  <a:pt x="46848" y="0"/>
                </a:lnTo>
                <a:lnTo>
                  <a:pt x="2945948" y="0"/>
                </a:lnTo>
                <a:lnTo>
                  <a:pt x="2982349" y="13705"/>
                </a:lnTo>
                <a:lnTo>
                  <a:pt x="3005001" y="45325"/>
                </a:lnTo>
                <a:lnTo>
                  <a:pt x="3008411" y="62463"/>
                </a:lnTo>
                <a:lnTo>
                  <a:pt x="3008411" y="2578252"/>
                </a:lnTo>
                <a:lnTo>
                  <a:pt x="2994706" y="2614655"/>
                </a:lnTo>
                <a:lnTo>
                  <a:pt x="2963086" y="2637307"/>
                </a:lnTo>
                <a:lnTo>
                  <a:pt x="2950295" y="2640288"/>
                </a:lnTo>
                <a:lnTo>
                  <a:pt x="2945948" y="2640717"/>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7" name="object 17"/>
          <p:cNvSpPr/>
          <p:nvPr/>
        </p:nvSpPr>
        <p:spPr>
          <a:xfrm>
            <a:off x="4295114" y="2229840"/>
            <a:ext cx="69750" cy="2959409"/>
          </a:xfrm>
          <a:custGeom>
            <a:avLst/>
            <a:gdLst/>
            <a:ahLst/>
            <a:cxnLst/>
            <a:rect l="l" t="t" r="r" b="b"/>
            <a:pathLst>
              <a:path w="62229" h="2640329">
                <a:moveTo>
                  <a:pt x="61808" y="2640229"/>
                </a:moveTo>
                <a:lnTo>
                  <a:pt x="24462" y="2625324"/>
                </a:lnTo>
                <a:lnTo>
                  <a:pt x="2862" y="2592997"/>
                </a:lnTo>
                <a:lnTo>
                  <a:pt x="0" y="2573619"/>
                </a:lnTo>
                <a:lnTo>
                  <a:pt x="0" y="66609"/>
                </a:lnTo>
                <a:lnTo>
                  <a:pt x="11256" y="29461"/>
                </a:lnTo>
                <a:lnTo>
                  <a:pt x="41269" y="4845"/>
                </a:lnTo>
                <a:lnTo>
                  <a:pt x="61808" y="0"/>
                </a:lnTo>
                <a:lnTo>
                  <a:pt x="58156" y="1452"/>
                </a:lnTo>
                <a:lnTo>
                  <a:pt x="49966" y="8237"/>
                </a:lnTo>
                <a:lnTo>
                  <a:pt x="34857" y="47232"/>
                </a:lnTo>
                <a:lnTo>
                  <a:pt x="33426" y="66609"/>
                </a:lnTo>
                <a:lnTo>
                  <a:pt x="33426" y="2573619"/>
                </a:lnTo>
                <a:lnTo>
                  <a:pt x="40082" y="2614623"/>
                </a:lnTo>
                <a:lnTo>
                  <a:pt x="58156" y="2638776"/>
                </a:lnTo>
                <a:lnTo>
                  <a:pt x="61808" y="2640229"/>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0"/>
          <p:cNvSpPr txBox="1"/>
          <p:nvPr/>
        </p:nvSpPr>
        <p:spPr>
          <a:xfrm>
            <a:off x="5139386" y="2481035"/>
            <a:ext cx="1598565" cy="326935"/>
          </a:xfrm>
          <a:prstGeom prst="rect">
            <a:avLst/>
          </a:prstGeom>
        </p:spPr>
        <p:txBody>
          <a:bodyPr vert="horz" wrap="square" lIns="0" tIns="16369" rIns="0" bIns="0" rtlCol="0">
            <a:spAutoFit/>
          </a:bodyPr>
          <a:lstStyle/>
          <a:p>
            <a:pPr marL="14234">
              <a:spcBef>
                <a:spcPts val="128"/>
              </a:spcBef>
            </a:pPr>
            <a:r>
              <a:rPr sz="2017" b="1" spc="-269" dirty="0">
                <a:latin typeface="Noto Sans JP" panose="020B0200000000000000" pitchFamily="50" charset="-128"/>
                <a:ea typeface="Noto Sans JP" panose="020B0200000000000000" pitchFamily="50" charset="-128"/>
                <a:cs typeface="SimSun"/>
              </a:rPr>
              <a:t>完</a:t>
            </a:r>
            <a:r>
              <a:rPr sz="1961" b="1" spc="-196" dirty="0">
                <a:latin typeface="Noto Sans JP" panose="020B0200000000000000" pitchFamily="50" charset="-128"/>
                <a:ea typeface="Noto Sans JP" panose="020B0200000000000000" pitchFamily="50" charset="-128"/>
                <a:cs typeface="PMingLiU"/>
              </a:rPr>
              <a:t>全</a:t>
            </a:r>
            <a:r>
              <a:rPr sz="1961" b="1" spc="-207" dirty="0">
                <a:latin typeface="Noto Sans JP" panose="020B0200000000000000" pitchFamily="50" charset="-128"/>
                <a:ea typeface="Noto Sans JP" panose="020B0200000000000000" pitchFamily="50" charset="-128"/>
                <a:cs typeface="SimSun"/>
              </a:rPr>
              <a:t>成功報</a:t>
            </a:r>
            <a:r>
              <a:rPr sz="1905" b="1" spc="-163" dirty="0">
                <a:latin typeface="Noto Sans JP" panose="020B0200000000000000" pitchFamily="50" charset="-128"/>
                <a:ea typeface="Noto Sans JP" panose="020B0200000000000000" pitchFamily="50" charset="-128"/>
                <a:cs typeface="SimSun"/>
              </a:rPr>
              <a:t>酬</a:t>
            </a:r>
            <a:r>
              <a:rPr sz="1961" b="1" spc="-95" dirty="0">
                <a:latin typeface="Noto Sans JP" panose="020B0200000000000000" pitchFamily="50" charset="-128"/>
                <a:ea typeface="Noto Sans JP" panose="020B0200000000000000" pitchFamily="50" charset="-128"/>
                <a:cs typeface="SimSun"/>
              </a:rPr>
              <a:t>制</a:t>
            </a:r>
            <a:endParaRPr sz="1961" b="1" dirty="0">
              <a:latin typeface="Noto Sans JP" panose="020B0200000000000000" pitchFamily="50" charset="-128"/>
              <a:ea typeface="Noto Sans JP" panose="020B0200000000000000" pitchFamily="50" charset="-128"/>
              <a:cs typeface="SimSun"/>
            </a:endParaRPr>
          </a:p>
        </p:txBody>
      </p:sp>
      <p:sp>
        <p:nvSpPr>
          <p:cNvPr id="21" name="object 21"/>
          <p:cNvSpPr txBox="1"/>
          <p:nvPr/>
        </p:nvSpPr>
        <p:spPr>
          <a:xfrm>
            <a:off x="4764722" y="3048958"/>
            <a:ext cx="2675425" cy="1433802"/>
          </a:xfrm>
          <a:prstGeom prst="rect">
            <a:avLst/>
          </a:prstGeom>
        </p:spPr>
        <p:txBody>
          <a:bodyPr vert="horz" wrap="square" lIns="0" tIns="14235" rIns="0" bIns="0" rtlCol="0">
            <a:spAutoFit/>
          </a:bodyPr>
          <a:lstStyle/>
          <a:p>
            <a:pPr marL="14234">
              <a:spcBef>
                <a:spcPts val="112"/>
              </a:spcBef>
            </a:pPr>
            <a:r>
              <a:rPr sz="1177" spc="-22" dirty="0">
                <a:latin typeface="Noto Sans JP" panose="020B0200000000000000" pitchFamily="50" charset="-128"/>
                <a:ea typeface="Noto Sans JP" panose="020B0200000000000000" pitchFamily="50" charset="-128"/>
                <a:cs typeface="PMingLiU"/>
              </a:rPr>
              <a:t>採用決定時のみ費用が発生</a:t>
            </a:r>
            <a:endParaRPr sz="1177">
              <a:latin typeface="Noto Sans JP" panose="020B0200000000000000" pitchFamily="50" charset="-128"/>
              <a:ea typeface="Noto Sans JP" panose="020B0200000000000000" pitchFamily="50" charset="-128"/>
              <a:cs typeface="PMingLiU"/>
            </a:endParaRPr>
          </a:p>
          <a:p>
            <a:pPr marL="14234">
              <a:spcBef>
                <a:spcPts val="1244"/>
              </a:spcBef>
            </a:pPr>
            <a:r>
              <a:rPr sz="1177" spc="-6" dirty="0">
                <a:latin typeface="Noto Sans JP" panose="020B0200000000000000" pitchFamily="50" charset="-128"/>
                <a:ea typeface="Noto Sans JP" panose="020B0200000000000000" pitchFamily="50" charset="-128"/>
                <a:cs typeface="PMingLiU"/>
              </a:rPr>
              <a:t>理論年収の</a:t>
            </a:r>
            <a:r>
              <a:rPr sz="1177" spc="224" dirty="0">
                <a:latin typeface="Noto Sans JP" panose="020B0200000000000000" pitchFamily="50" charset="-128"/>
                <a:ea typeface="Noto Sans JP" panose="020B0200000000000000" pitchFamily="50" charset="-128"/>
                <a:cs typeface="Trebuchet MS"/>
              </a:rPr>
              <a:t>30%</a:t>
            </a:r>
            <a:r>
              <a:rPr sz="1177" spc="-17" dirty="0">
                <a:latin typeface="Noto Sans JP" panose="020B0200000000000000" pitchFamily="50" charset="-128"/>
                <a:ea typeface="Noto Sans JP" panose="020B0200000000000000" pitchFamily="50" charset="-128"/>
                <a:cs typeface="PMingLiU"/>
              </a:rPr>
              <a:t>の紹介手数料</a:t>
            </a:r>
            <a:endParaRPr sz="1177">
              <a:latin typeface="Noto Sans JP" panose="020B0200000000000000" pitchFamily="50" charset="-128"/>
              <a:ea typeface="Noto Sans JP" panose="020B0200000000000000" pitchFamily="50" charset="-128"/>
              <a:cs typeface="PMingLiU"/>
            </a:endParaRPr>
          </a:p>
          <a:p>
            <a:pPr marL="14234" marR="5694">
              <a:lnSpc>
                <a:spcPct val="125299"/>
              </a:lnSpc>
              <a:spcBef>
                <a:spcPts val="885"/>
              </a:spcBef>
            </a:pPr>
            <a:r>
              <a:rPr sz="1177" dirty="0">
                <a:latin typeface="Noto Sans JP" panose="020B0200000000000000" pitchFamily="50" charset="-128"/>
                <a:ea typeface="Noto Sans JP" panose="020B0200000000000000" pitchFamily="50" charset="-128"/>
                <a:cs typeface="PMingLiU"/>
              </a:rPr>
              <a:t>入社後</a:t>
            </a:r>
            <a:r>
              <a:rPr sz="1177" spc="128" dirty="0">
                <a:latin typeface="Noto Sans JP" panose="020B0200000000000000" pitchFamily="50" charset="-128"/>
                <a:ea typeface="Noto Sans JP" panose="020B0200000000000000" pitchFamily="50" charset="-128"/>
                <a:cs typeface="Trebuchet MS"/>
              </a:rPr>
              <a:t>3</a:t>
            </a:r>
            <a:r>
              <a:rPr sz="1177" spc="-28" dirty="0">
                <a:latin typeface="Noto Sans JP" panose="020B0200000000000000" pitchFamily="50" charset="-128"/>
                <a:ea typeface="Noto Sans JP" panose="020B0200000000000000" pitchFamily="50" charset="-128"/>
                <a:cs typeface="PMingLiU"/>
              </a:rPr>
              <a:t>ヶ月以内に自己都合で退職した</a:t>
            </a:r>
            <a:r>
              <a:rPr sz="1177" spc="-6" dirty="0">
                <a:latin typeface="Noto Sans JP" panose="020B0200000000000000" pitchFamily="50" charset="-128"/>
                <a:ea typeface="Noto Sans JP" panose="020B0200000000000000" pitchFamily="50" charset="-128"/>
                <a:cs typeface="PMingLiU"/>
              </a:rPr>
              <a:t>場合、手数料の</a:t>
            </a:r>
            <a:r>
              <a:rPr sz="1177" spc="224" dirty="0">
                <a:latin typeface="Noto Sans JP" panose="020B0200000000000000" pitchFamily="50" charset="-128"/>
                <a:ea typeface="Noto Sans JP" panose="020B0200000000000000" pitchFamily="50" charset="-128"/>
                <a:cs typeface="Trebuchet MS"/>
              </a:rPr>
              <a:t>50%</a:t>
            </a:r>
            <a:r>
              <a:rPr sz="1177" spc="-22" dirty="0">
                <a:latin typeface="Noto Sans JP" panose="020B0200000000000000" pitchFamily="50" charset="-128"/>
                <a:ea typeface="Noto Sans JP" panose="020B0200000000000000" pitchFamily="50" charset="-128"/>
                <a:cs typeface="PMingLiU"/>
              </a:rPr>
              <a:t>を返金</a:t>
            </a:r>
            <a:endParaRPr sz="1177">
              <a:latin typeface="Noto Sans JP" panose="020B0200000000000000" pitchFamily="50" charset="-128"/>
              <a:ea typeface="Noto Sans JP" panose="020B0200000000000000" pitchFamily="50" charset="-128"/>
              <a:cs typeface="PMingLiU"/>
            </a:endParaRPr>
          </a:p>
          <a:p>
            <a:pPr marL="14234">
              <a:spcBef>
                <a:spcPts val="1244"/>
              </a:spcBef>
            </a:pPr>
            <a:r>
              <a:rPr sz="1177" spc="-11" dirty="0">
                <a:latin typeface="Noto Sans JP" panose="020B0200000000000000" pitchFamily="50" charset="-128"/>
                <a:ea typeface="Noto Sans JP" panose="020B0200000000000000" pitchFamily="50" charset="-128"/>
                <a:cs typeface="PMingLiU"/>
              </a:rPr>
              <a:t>初期費用は一切不要</a:t>
            </a:r>
            <a:endParaRPr sz="1177">
              <a:latin typeface="Noto Sans JP" panose="020B0200000000000000" pitchFamily="50" charset="-128"/>
              <a:ea typeface="Noto Sans JP" panose="020B0200000000000000" pitchFamily="50" charset="-128"/>
              <a:cs typeface="PMingLiU"/>
            </a:endParaRPr>
          </a:p>
        </p:txBody>
      </p:sp>
      <p:sp>
        <p:nvSpPr>
          <p:cNvPr id="23" name="object 23"/>
          <p:cNvSpPr/>
          <p:nvPr/>
        </p:nvSpPr>
        <p:spPr>
          <a:xfrm>
            <a:off x="8004283" y="2229567"/>
            <a:ext cx="3381470" cy="2960121"/>
          </a:xfrm>
          <a:custGeom>
            <a:avLst/>
            <a:gdLst/>
            <a:ahLst/>
            <a:cxnLst/>
            <a:rect l="l" t="t" r="r" b="b"/>
            <a:pathLst>
              <a:path w="3016884" h="2640965">
                <a:moveTo>
                  <a:pt x="2954305" y="2640717"/>
                </a:moveTo>
                <a:lnTo>
                  <a:pt x="46847" y="2640717"/>
                </a:lnTo>
                <a:lnTo>
                  <a:pt x="43586" y="2640288"/>
                </a:lnTo>
                <a:lnTo>
                  <a:pt x="12358" y="2618032"/>
                </a:lnTo>
                <a:lnTo>
                  <a:pt x="0" y="2578252"/>
                </a:lnTo>
                <a:lnTo>
                  <a:pt x="0" y="2573863"/>
                </a:lnTo>
                <a:lnTo>
                  <a:pt x="0" y="62463"/>
                </a:lnTo>
                <a:lnTo>
                  <a:pt x="12358" y="22684"/>
                </a:lnTo>
                <a:lnTo>
                  <a:pt x="43587" y="428"/>
                </a:lnTo>
                <a:lnTo>
                  <a:pt x="46847" y="0"/>
                </a:lnTo>
                <a:lnTo>
                  <a:pt x="2954305" y="0"/>
                </a:lnTo>
                <a:lnTo>
                  <a:pt x="2990705" y="13705"/>
                </a:lnTo>
                <a:lnTo>
                  <a:pt x="3013357" y="45325"/>
                </a:lnTo>
                <a:lnTo>
                  <a:pt x="3016768" y="62463"/>
                </a:lnTo>
                <a:lnTo>
                  <a:pt x="3016768" y="2578252"/>
                </a:lnTo>
                <a:lnTo>
                  <a:pt x="3003061" y="2614655"/>
                </a:lnTo>
                <a:lnTo>
                  <a:pt x="2971442" y="2637307"/>
                </a:lnTo>
                <a:lnTo>
                  <a:pt x="2958651" y="2640288"/>
                </a:lnTo>
                <a:lnTo>
                  <a:pt x="2954305" y="2640717"/>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4" name="object 24"/>
          <p:cNvSpPr/>
          <p:nvPr/>
        </p:nvSpPr>
        <p:spPr>
          <a:xfrm>
            <a:off x="7985550" y="2229840"/>
            <a:ext cx="69750" cy="2959409"/>
          </a:xfrm>
          <a:custGeom>
            <a:avLst/>
            <a:gdLst/>
            <a:ahLst/>
            <a:cxnLst/>
            <a:rect l="l" t="t" r="r" b="b"/>
            <a:pathLst>
              <a:path w="62229" h="2640329">
                <a:moveTo>
                  <a:pt x="61808" y="2640229"/>
                </a:moveTo>
                <a:lnTo>
                  <a:pt x="24462" y="2625324"/>
                </a:lnTo>
                <a:lnTo>
                  <a:pt x="2862" y="2592997"/>
                </a:lnTo>
                <a:lnTo>
                  <a:pt x="0" y="2573619"/>
                </a:lnTo>
                <a:lnTo>
                  <a:pt x="0" y="66609"/>
                </a:lnTo>
                <a:lnTo>
                  <a:pt x="11256" y="29461"/>
                </a:lnTo>
                <a:lnTo>
                  <a:pt x="41269" y="4845"/>
                </a:lnTo>
                <a:lnTo>
                  <a:pt x="61808" y="0"/>
                </a:lnTo>
                <a:lnTo>
                  <a:pt x="58156" y="1452"/>
                </a:lnTo>
                <a:lnTo>
                  <a:pt x="49966" y="8237"/>
                </a:lnTo>
                <a:lnTo>
                  <a:pt x="34857" y="47232"/>
                </a:lnTo>
                <a:lnTo>
                  <a:pt x="33426" y="66609"/>
                </a:lnTo>
                <a:lnTo>
                  <a:pt x="33426" y="2573619"/>
                </a:lnTo>
                <a:lnTo>
                  <a:pt x="40082" y="2614623"/>
                </a:lnTo>
                <a:lnTo>
                  <a:pt x="58156" y="2638776"/>
                </a:lnTo>
                <a:lnTo>
                  <a:pt x="61808" y="2640229"/>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7" name="object 27"/>
          <p:cNvSpPr txBox="1"/>
          <p:nvPr/>
        </p:nvSpPr>
        <p:spPr>
          <a:xfrm>
            <a:off x="8836116" y="2484988"/>
            <a:ext cx="1617070" cy="323342"/>
          </a:xfrm>
          <a:prstGeom prst="rect">
            <a:avLst/>
          </a:prstGeom>
        </p:spPr>
        <p:txBody>
          <a:bodyPr vert="horz" wrap="square" lIns="0" tIns="12811" rIns="0" bIns="0" rtlCol="0">
            <a:spAutoFit/>
          </a:bodyPr>
          <a:lstStyle/>
          <a:p>
            <a:pPr marL="14234">
              <a:spcBef>
                <a:spcPts val="101"/>
              </a:spcBef>
            </a:pPr>
            <a:r>
              <a:rPr sz="1905" b="1" spc="-163" dirty="0">
                <a:latin typeface="Noto Sans JP" panose="020B0200000000000000" pitchFamily="50" charset="-128"/>
                <a:ea typeface="Noto Sans JP" panose="020B0200000000000000" pitchFamily="50" charset="-128"/>
                <a:cs typeface="PMingLiU"/>
              </a:rPr>
              <a:t>即</a:t>
            </a:r>
            <a:r>
              <a:rPr sz="1961" b="1" spc="-207" dirty="0">
                <a:latin typeface="Noto Sans JP" panose="020B0200000000000000" pitchFamily="50" charset="-128"/>
                <a:ea typeface="Noto Sans JP" panose="020B0200000000000000" pitchFamily="50" charset="-128"/>
                <a:cs typeface="SimSun"/>
              </a:rPr>
              <a:t>戦力</a:t>
            </a:r>
            <a:r>
              <a:rPr sz="1905" b="1" spc="-163" dirty="0">
                <a:latin typeface="Noto Sans JP" panose="020B0200000000000000" pitchFamily="50" charset="-128"/>
                <a:ea typeface="Noto Sans JP" panose="020B0200000000000000" pitchFamily="50" charset="-128"/>
                <a:cs typeface="SimSun"/>
              </a:rPr>
              <a:t>人</a:t>
            </a:r>
            <a:r>
              <a:rPr sz="1961" b="1" spc="-196" dirty="0">
                <a:latin typeface="Noto Sans JP" panose="020B0200000000000000" pitchFamily="50" charset="-128"/>
                <a:ea typeface="Noto Sans JP" panose="020B0200000000000000" pitchFamily="50" charset="-128"/>
                <a:cs typeface="SimSun"/>
              </a:rPr>
              <a:t>材</a:t>
            </a:r>
            <a:r>
              <a:rPr sz="2017" b="1" spc="-140" dirty="0">
                <a:latin typeface="Noto Sans JP" panose="020B0200000000000000" pitchFamily="50" charset="-128"/>
                <a:ea typeface="Noto Sans JP" panose="020B0200000000000000" pitchFamily="50" charset="-128"/>
                <a:cs typeface="SimSun"/>
              </a:rPr>
              <a:t>のみ</a:t>
            </a:r>
            <a:endParaRPr sz="2017" b="1" dirty="0">
              <a:latin typeface="Noto Sans JP" panose="020B0200000000000000" pitchFamily="50" charset="-128"/>
              <a:ea typeface="Noto Sans JP" panose="020B0200000000000000" pitchFamily="50" charset="-128"/>
              <a:cs typeface="SimSun"/>
            </a:endParaRPr>
          </a:p>
        </p:txBody>
      </p:sp>
      <p:sp>
        <p:nvSpPr>
          <p:cNvPr id="28" name="object 28"/>
          <p:cNvSpPr txBox="1"/>
          <p:nvPr/>
        </p:nvSpPr>
        <p:spPr>
          <a:xfrm>
            <a:off x="8461453" y="3003998"/>
            <a:ext cx="2567703" cy="1938683"/>
          </a:xfrm>
          <a:prstGeom prst="rect">
            <a:avLst/>
          </a:prstGeom>
        </p:spPr>
        <p:txBody>
          <a:bodyPr vert="horz" wrap="square" lIns="0" tIns="14235" rIns="0" bIns="0" rtlCol="0">
            <a:spAutoFit/>
          </a:bodyPr>
          <a:lstStyle/>
          <a:p>
            <a:pPr marL="14234" marR="5694">
              <a:lnSpc>
                <a:spcPct val="125299"/>
              </a:lnSpc>
              <a:spcBef>
                <a:spcPts val="112"/>
              </a:spcBef>
            </a:pPr>
            <a:r>
              <a:rPr sz="1177" dirty="0">
                <a:latin typeface="Noto Sans JP" panose="020B0200000000000000" pitchFamily="50" charset="-128"/>
                <a:ea typeface="Noto Sans JP" panose="020B0200000000000000" pitchFamily="50" charset="-128"/>
                <a:cs typeface="PMingLiU"/>
              </a:rPr>
              <a:t>「</a:t>
            </a:r>
            <a:r>
              <a:rPr sz="1177" spc="56" dirty="0">
                <a:latin typeface="Noto Sans JP" panose="020B0200000000000000" pitchFamily="50" charset="-128"/>
                <a:ea typeface="Noto Sans JP" panose="020B0200000000000000" pitchFamily="50" charset="-128"/>
                <a:cs typeface="Trebuchet MS"/>
              </a:rPr>
              <a:t>AI </a:t>
            </a:r>
            <a:r>
              <a:rPr sz="1177" spc="78" dirty="0">
                <a:latin typeface="Noto Sans JP" panose="020B0200000000000000" pitchFamily="50" charset="-128"/>
                <a:ea typeface="Noto Sans JP" panose="020B0200000000000000" pitchFamily="50" charset="-128"/>
                <a:cs typeface="Trebuchet MS"/>
              </a:rPr>
              <a:t>Labo</a:t>
            </a:r>
            <a:r>
              <a:rPr sz="1177" spc="-28" dirty="0">
                <a:latin typeface="Noto Sans JP" panose="020B0200000000000000" pitchFamily="50" charset="-128"/>
                <a:ea typeface="Noto Sans JP" panose="020B0200000000000000" pitchFamily="50" charset="-128"/>
                <a:cs typeface="PMingLiU"/>
              </a:rPr>
              <a:t>」を修了した人材のみをご紹</a:t>
            </a:r>
            <a:r>
              <a:rPr sz="1177" spc="-56" dirty="0">
                <a:latin typeface="Noto Sans JP" panose="020B0200000000000000" pitchFamily="50" charset="-128"/>
                <a:ea typeface="Noto Sans JP" panose="020B0200000000000000" pitchFamily="50" charset="-128"/>
                <a:cs typeface="PMingLiU"/>
              </a:rPr>
              <a:t>介</a:t>
            </a:r>
            <a:endParaRPr sz="1177" dirty="0">
              <a:latin typeface="Noto Sans JP" panose="020B0200000000000000" pitchFamily="50" charset="-128"/>
              <a:ea typeface="Noto Sans JP" panose="020B0200000000000000" pitchFamily="50" charset="-128"/>
              <a:cs typeface="PMingLiU"/>
            </a:endParaRPr>
          </a:p>
          <a:p>
            <a:pPr marL="14234" marR="112450">
              <a:lnSpc>
                <a:spcPct val="125299"/>
              </a:lnSpc>
              <a:spcBef>
                <a:spcPts val="885"/>
              </a:spcBef>
            </a:pPr>
            <a:r>
              <a:rPr sz="1177" spc="-22" dirty="0">
                <a:latin typeface="Noto Sans JP" panose="020B0200000000000000" pitchFamily="50" charset="-128"/>
                <a:ea typeface="Noto Sans JP" panose="020B0200000000000000" pitchFamily="50" charset="-128"/>
                <a:cs typeface="PMingLiU"/>
              </a:rPr>
              <a:t>入校時のスキルチェックと修了時の実技評価をクリア</a:t>
            </a:r>
            <a:endParaRPr sz="1177" dirty="0">
              <a:latin typeface="Noto Sans JP" panose="020B0200000000000000" pitchFamily="50" charset="-128"/>
              <a:ea typeface="Noto Sans JP" panose="020B0200000000000000" pitchFamily="50" charset="-128"/>
              <a:cs typeface="PMingLiU"/>
            </a:endParaRPr>
          </a:p>
          <a:p>
            <a:pPr marL="14234" marR="112450">
              <a:lnSpc>
                <a:spcPct val="125299"/>
              </a:lnSpc>
              <a:spcBef>
                <a:spcPts val="885"/>
              </a:spcBef>
            </a:pPr>
            <a:r>
              <a:rPr sz="1177" spc="-28" dirty="0">
                <a:latin typeface="Noto Sans JP" panose="020B0200000000000000" pitchFamily="50" charset="-128"/>
                <a:ea typeface="Noto Sans JP" panose="020B0200000000000000" pitchFamily="50" charset="-128"/>
                <a:cs typeface="PMingLiU"/>
              </a:rPr>
              <a:t>スキルシートと評価結果を事前にご確</a:t>
            </a:r>
            <a:r>
              <a:rPr sz="1177" spc="-22" dirty="0">
                <a:latin typeface="Noto Sans JP" panose="020B0200000000000000" pitchFamily="50" charset="-128"/>
                <a:ea typeface="Noto Sans JP" panose="020B0200000000000000" pitchFamily="50" charset="-128"/>
                <a:cs typeface="PMingLiU"/>
              </a:rPr>
              <a:t>認いただけます</a:t>
            </a:r>
            <a:endParaRPr sz="1177" dirty="0">
              <a:latin typeface="Noto Sans JP" panose="020B0200000000000000" pitchFamily="50" charset="-128"/>
              <a:ea typeface="Noto Sans JP" panose="020B0200000000000000" pitchFamily="50" charset="-128"/>
              <a:cs typeface="PMingLiU"/>
            </a:endParaRPr>
          </a:p>
          <a:p>
            <a:pPr marL="14234">
              <a:spcBef>
                <a:spcPts val="1238"/>
              </a:spcBef>
            </a:pPr>
            <a:r>
              <a:rPr sz="1177" spc="-17" dirty="0">
                <a:latin typeface="Noto Sans JP" panose="020B0200000000000000" pitchFamily="50" charset="-128"/>
                <a:ea typeface="Noto Sans JP" panose="020B0200000000000000" pitchFamily="50" charset="-128"/>
                <a:cs typeface="PMingLiU"/>
              </a:rPr>
              <a:t>入社初日からプロジェクトに貢献可能</a:t>
            </a:r>
            <a:endParaRPr sz="1177" dirty="0">
              <a:latin typeface="Noto Sans JP" panose="020B0200000000000000" pitchFamily="50" charset="-128"/>
              <a:ea typeface="Noto Sans JP" panose="020B0200000000000000" pitchFamily="50" charset="-128"/>
              <a:cs typeface="PMingLiU"/>
            </a:endParaRPr>
          </a:p>
        </p:txBody>
      </p:sp>
      <p:sp>
        <p:nvSpPr>
          <p:cNvPr id="29" name="object 29"/>
          <p:cNvSpPr txBox="1"/>
          <p:nvPr/>
        </p:nvSpPr>
        <p:spPr>
          <a:xfrm>
            <a:off x="3733864" y="5802071"/>
            <a:ext cx="4521674" cy="200545"/>
          </a:xfrm>
          <a:prstGeom prst="rect">
            <a:avLst/>
          </a:prstGeom>
        </p:spPr>
        <p:txBody>
          <a:bodyPr vert="horz" wrap="square" lIns="0" tIns="19217" rIns="0" bIns="0" rtlCol="0">
            <a:spAutoFit/>
          </a:bodyPr>
          <a:lstStyle/>
          <a:p>
            <a:pPr marL="14234">
              <a:spcBef>
                <a:spcPts val="151"/>
              </a:spcBef>
            </a:pPr>
            <a:r>
              <a:rPr sz="1177" spc="-11" dirty="0">
                <a:latin typeface="Noto Sans JP" panose="020B0200000000000000" pitchFamily="50" charset="-128"/>
                <a:ea typeface="Noto Sans JP" panose="020B0200000000000000" pitchFamily="50" charset="-128"/>
                <a:cs typeface="PMingLiU"/>
              </a:rPr>
              <a:t>「貴社の</a:t>
            </a:r>
            <a:r>
              <a:rPr sz="1177" i="1" spc="56" dirty="0">
                <a:latin typeface="Noto Sans JP" panose="020B0200000000000000" pitchFamily="50" charset="-128"/>
                <a:ea typeface="Noto Sans JP" panose="020B0200000000000000" pitchFamily="50" charset="-128"/>
                <a:cs typeface="Trebuchet MS"/>
              </a:rPr>
              <a:t>AI</a:t>
            </a:r>
            <a:r>
              <a:rPr sz="1177" spc="-28" dirty="0">
                <a:latin typeface="Noto Sans JP" panose="020B0200000000000000" pitchFamily="50" charset="-128"/>
                <a:ea typeface="Noto Sans JP" panose="020B0200000000000000" pitchFamily="50" charset="-128"/>
                <a:cs typeface="PMingLiU"/>
              </a:rPr>
              <a:t>戦略を、構想から実装へ。私たちがお手伝いします。」</a:t>
            </a:r>
            <a:endParaRPr sz="1177">
              <a:latin typeface="Noto Sans JP" panose="020B0200000000000000" pitchFamily="50" charset="-128"/>
              <a:ea typeface="Noto Sans JP" panose="020B0200000000000000" pitchFamily="50" charset="-128"/>
              <a:cs typeface="PMingLiU"/>
            </a:endParaRPr>
          </a:p>
        </p:txBody>
      </p:sp>
      <p:sp>
        <p:nvSpPr>
          <p:cNvPr id="34" name="object 5">
            <a:extLst>
              <a:ext uri="{FF2B5EF4-FFF2-40B4-BE49-F238E27FC236}">
                <a16:creationId xmlns:a16="http://schemas.microsoft.com/office/drawing/2014/main" id="{DBDC0994-4858-EA18-AB0C-D1835E707FDA}"/>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 name="object 28">
            <a:extLst>
              <a:ext uri="{FF2B5EF4-FFF2-40B4-BE49-F238E27FC236}">
                <a16:creationId xmlns:a16="http://schemas.microsoft.com/office/drawing/2014/main" id="{65AAD1B9-6FF6-0FA5-4EBF-26730531E819}"/>
              </a:ext>
            </a:extLst>
          </p:cNvPr>
          <p:cNvSpPr/>
          <p:nvPr/>
        </p:nvSpPr>
        <p:spPr>
          <a:xfrm>
            <a:off x="3695979" y="5654566"/>
            <a:ext cx="4513777"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dirty="0">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B2EFBE54-5D2A-AF8C-957A-B2E3F0664CBF}"/>
              </a:ext>
            </a:extLst>
          </p:cNvPr>
          <p:cNvSpPr/>
          <p:nvPr/>
        </p:nvSpPr>
        <p:spPr>
          <a:xfrm>
            <a:off x="3677244" y="5654566"/>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5453A8A7-74E8-68C9-AB42-3EA9848ABF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8" name="object 24">
            <a:extLst>
              <a:ext uri="{FF2B5EF4-FFF2-40B4-BE49-F238E27FC236}">
                <a16:creationId xmlns:a16="http://schemas.microsoft.com/office/drawing/2014/main" id="{49C20D60-CAB1-1343-4873-D920A7A6E14B}"/>
              </a:ext>
            </a:extLst>
          </p:cNvPr>
          <p:cNvSpPr/>
          <p:nvPr/>
        </p:nvSpPr>
        <p:spPr>
          <a:xfrm>
            <a:off x="748730" y="2466211"/>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5" name="object 24">
            <a:extLst>
              <a:ext uri="{FF2B5EF4-FFF2-40B4-BE49-F238E27FC236}">
                <a16:creationId xmlns:a16="http://schemas.microsoft.com/office/drawing/2014/main" id="{2C8442E4-ABCB-A9DC-CE69-70A45934E873}"/>
              </a:ext>
            </a:extLst>
          </p:cNvPr>
          <p:cNvSpPr/>
          <p:nvPr/>
        </p:nvSpPr>
        <p:spPr>
          <a:xfrm>
            <a:off x="4558808" y="2473614"/>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2" name="object 24">
            <a:extLst>
              <a:ext uri="{FF2B5EF4-FFF2-40B4-BE49-F238E27FC236}">
                <a16:creationId xmlns:a16="http://schemas.microsoft.com/office/drawing/2014/main" id="{16D307F4-ECCF-F2A7-D0BF-B9447A081101}"/>
              </a:ext>
            </a:extLst>
          </p:cNvPr>
          <p:cNvSpPr/>
          <p:nvPr/>
        </p:nvSpPr>
        <p:spPr>
          <a:xfrm>
            <a:off x="8255538" y="2481035"/>
            <a:ext cx="356581" cy="356581"/>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E256449A-3B7F-0A97-A34E-15414D7BE24F}"/>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736098" y="121013"/>
            <a:ext cx="2426317" cy="422322"/>
          </a:xfrm>
          <a:prstGeom prst="rect">
            <a:avLst/>
          </a:prstGeom>
        </p:spPr>
        <p:txBody>
          <a:bodyPr vert="horz" wrap="square" lIns="0" tIns="18505" rIns="0" bIns="0" rtlCol="0">
            <a:spAutoFit/>
          </a:bodyPr>
          <a:lstStyle/>
          <a:p>
            <a:pPr marL="14234">
              <a:spcBef>
                <a:spcPts val="146"/>
              </a:spcBef>
            </a:pPr>
            <a:r>
              <a:rPr sz="2914" b="1" spc="-224" dirty="0">
                <a:solidFill>
                  <a:schemeClr val="bg1"/>
                </a:solidFill>
                <a:latin typeface="Noto Sans JP" panose="020B0200000000000000" pitchFamily="50" charset="-128"/>
                <a:ea typeface="Noto Sans JP" panose="020B0200000000000000" pitchFamily="50" charset="-128"/>
                <a:cs typeface="SimSun"/>
              </a:rPr>
              <a:t>サービスの特徴</a:t>
            </a:r>
            <a:endParaRPr sz="2914" b="1" dirty="0">
              <a:solidFill>
                <a:schemeClr val="bg1"/>
              </a:solidFill>
              <a:latin typeface="Noto Sans JP" panose="020B0200000000000000" pitchFamily="50" charset="-128"/>
              <a:ea typeface="Noto Sans JP" panose="020B0200000000000000" pitchFamily="50" charset="-128"/>
              <a:cs typeface="SimSun"/>
            </a:endParaRPr>
          </a:p>
        </p:txBody>
      </p:sp>
      <p:sp>
        <p:nvSpPr>
          <p:cNvPr id="8" name="object 8"/>
          <p:cNvSpPr/>
          <p:nvPr/>
        </p:nvSpPr>
        <p:spPr>
          <a:xfrm>
            <a:off x="561543" y="1309152"/>
            <a:ext cx="5227008" cy="1911018"/>
          </a:xfrm>
          <a:custGeom>
            <a:avLst/>
            <a:gdLst/>
            <a:ahLst/>
            <a:cxnLst/>
            <a:rect l="l" t="t" r="r" b="b"/>
            <a:pathLst>
              <a:path w="4663440" h="1704975">
                <a:moveTo>
                  <a:pt x="4600574" y="1704766"/>
                </a:moveTo>
                <a:lnTo>
                  <a:pt x="46847" y="1704766"/>
                </a:lnTo>
                <a:lnTo>
                  <a:pt x="43587" y="1704338"/>
                </a:lnTo>
                <a:lnTo>
                  <a:pt x="12357" y="1682081"/>
                </a:lnTo>
                <a:lnTo>
                  <a:pt x="0" y="1642302"/>
                </a:lnTo>
                <a:lnTo>
                  <a:pt x="0" y="1637913"/>
                </a:lnTo>
                <a:lnTo>
                  <a:pt x="0" y="62463"/>
                </a:lnTo>
                <a:lnTo>
                  <a:pt x="12357" y="22684"/>
                </a:lnTo>
                <a:lnTo>
                  <a:pt x="43587" y="428"/>
                </a:lnTo>
                <a:lnTo>
                  <a:pt x="46847" y="0"/>
                </a:lnTo>
                <a:lnTo>
                  <a:pt x="4600574" y="0"/>
                </a:lnTo>
                <a:lnTo>
                  <a:pt x="4636975" y="13705"/>
                </a:lnTo>
                <a:lnTo>
                  <a:pt x="4659628" y="45325"/>
                </a:lnTo>
                <a:lnTo>
                  <a:pt x="4663038" y="62463"/>
                </a:lnTo>
                <a:lnTo>
                  <a:pt x="4663038" y="1642302"/>
                </a:lnTo>
                <a:lnTo>
                  <a:pt x="4649332" y="1678704"/>
                </a:lnTo>
                <a:lnTo>
                  <a:pt x="4617712" y="1701357"/>
                </a:lnTo>
                <a:lnTo>
                  <a:pt x="4604921" y="1704338"/>
                </a:lnTo>
                <a:lnTo>
                  <a:pt x="4600574" y="170476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9" name="object 9"/>
          <p:cNvSpPr/>
          <p:nvPr/>
        </p:nvSpPr>
        <p:spPr>
          <a:xfrm>
            <a:off x="542802" y="1309433"/>
            <a:ext cx="599996" cy="1910305"/>
          </a:xfrm>
          <a:custGeom>
            <a:avLst/>
            <a:gdLst/>
            <a:ahLst/>
            <a:cxnLst/>
            <a:rect l="l" t="t" r="r" b="b"/>
            <a:pathLst>
              <a:path w="535305" h="1704339">
                <a:moveTo>
                  <a:pt x="61810" y="0"/>
                </a:moveTo>
                <a:lnTo>
                  <a:pt x="24460" y="14909"/>
                </a:lnTo>
                <a:lnTo>
                  <a:pt x="2857" y="47231"/>
                </a:lnTo>
                <a:lnTo>
                  <a:pt x="0" y="66611"/>
                </a:lnTo>
                <a:lnTo>
                  <a:pt x="0" y="1637665"/>
                </a:lnTo>
                <a:lnTo>
                  <a:pt x="11252" y="1674812"/>
                </a:lnTo>
                <a:lnTo>
                  <a:pt x="41275" y="1699437"/>
                </a:lnTo>
                <a:lnTo>
                  <a:pt x="61810" y="1704276"/>
                </a:lnTo>
                <a:lnTo>
                  <a:pt x="58153" y="1702828"/>
                </a:lnTo>
                <a:lnTo>
                  <a:pt x="49961" y="1696034"/>
                </a:lnTo>
                <a:lnTo>
                  <a:pt x="34861" y="1657045"/>
                </a:lnTo>
                <a:lnTo>
                  <a:pt x="33426" y="1637665"/>
                </a:lnTo>
                <a:lnTo>
                  <a:pt x="33426" y="66611"/>
                </a:lnTo>
                <a:lnTo>
                  <a:pt x="40081" y="25603"/>
                </a:lnTo>
                <a:lnTo>
                  <a:pt x="58153" y="1447"/>
                </a:lnTo>
                <a:lnTo>
                  <a:pt x="61810" y="0"/>
                </a:lnTo>
                <a:close/>
              </a:path>
              <a:path w="535305" h="1704339">
                <a:moveTo>
                  <a:pt x="534835" y="350735"/>
                </a:moveTo>
                <a:lnTo>
                  <a:pt x="528358" y="307073"/>
                </a:lnTo>
                <a:lnTo>
                  <a:pt x="509473" y="267169"/>
                </a:lnTo>
                <a:lnTo>
                  <a:pt x="479831" y="234454"/>
                </a:lnTo>
                <a:lnTo>
                  <a:pt x="441972" y="211759"/>
                </a:lnTo>
                <a:lnTo>
                  <a:pt x="399148" y="201041"/>
                </a:lnTo>
                <a:lnTo>
                  <a:pt x="384403" y="200317"/>
                </a:lnTo>
                <a:lnTo>
                  <a:pt x="377012" y="200494"/>
                </a:lnTo>
                <a:lnTo>
                  <a:pt x="333743" y="209105"/>
                </a:lnTo>
                <a:lnTo>
                  <a:pt x="294792" y="229920"/>
                </a:lnTo>
                <a:lnTo>
                  <a:pt x="263588" y="261124"/>
                </a:lnTo>
                <a:lnTo>
                  <a:pt x="242773" y="300062"/>
                </a:lnTo>
                <a:lnTo>
                  <a:pt x="234162" y="343344"/>
                </a:lnTo>
                <a:lnTo>
                  <a:pt x="233984" y="350735"/>
                </a:lnTo>
                <a:lnTo>
                  <a:pt x="234162" y="358127"/>
                </a:lnTo>
                <a:lnTo>
                  <a:pt x="242773" y="401408"/>
                </a:lnTo>
                <a:lnTo>
                  <a:pt x="263588" y="440347"/>
                </a:lnTo>
                <a:lnTo>
                  <a:pt x="294792" y="471551"/>
                </a:lnTo>
                <a:lnTo>
                  <a:pt x="333743" y="492366"/>
                </a:lnTo>
                <a:lnTo>
                  <a:pt x="377012" y="500976"/>
                </a:lnTo>
                <a:lnTo>
                  <a:pt x="384403" y="501154"/>
                </a:lnTo>
                <a:lnTo>
                  <a:pt x="391795" y="500976"/>
                </a:lnTo>
                <a:lnTo>
                  <a:pt x="435076" y="492366"/>
                </a:lnTo>
                <a:lnTo>
                  <a:pt x="474027" y="471551"/>
                </a:lnTo>
                <a:lnTo>
                  <a:pt x="505218" y="440347"/>
                </a:lnTo>
                <a:lnTo>
                  <a:pt x="526034" y="401408"/>
                </a:lnTo>
                <a:lnTo>
                  <a:pt x="534644" y="358127"/>
                </a:lnTo>
                <a:lnTo>
                  <a:pt x="534835" y="35073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txBox="1"/>
          <p:nvPr/>
        </p:nvSpPr>
        <p:spPr>
          <a:xfrm>
            <a:off x="866071" y="1570905"/>
            <a:ext cx="187187" cy="240757"/>
          </a:xfrm>
          <a:prstGeom prst="rect">
            <a:avLst/>
          </a:prstGeom>
        </p:spPr>
        <p:txBody>
          <a:bodyPr vert="horz" wrap="square" lIns="0" tIns="16369" rIns="0" bIns="0" rtlCol="0">
            <a:spAutoFit/>
          </a:bodyPr>
          <a:lstStyle/>
          <a:p>
            <a:pPr marL="14234">
              <a:spcBef>
                <a:spcPts val="128"/>
              </a:spcBef>
            </a:pPr>
            <a:r>
              <a:rPr sz="1457" b="1" spc="-151" dirty="0">
                <a:solidFill>
                  <a:srgbClr val="FFFFFF"/>
                </a:solidFill>
                <a:latin typeface="Noto Sans JP" panose="020B0200000000000000" pitchFamily="50" charset="-128"/>
                <a:ea typeface="Noto Sans JP" panose="020B0200000000000000" pitchFamily="50" charset="-128"/>
                <a:cs typeface="Yu Gothic"/>
              </a:rPr>
              <a:t>①</a:t>
            </a:r>
            <a:endParaRPr sz="1457" dirty="0">
              <a:latin typeface="Noto Sans JP" panose="020B0200000000000000" pitchFamily="50" charset="-128"/>
              <a:ea typeface="Noto Sans JP" panose="020B0200000000000000" pitchFamily="50" charset="-128"/>
              <a:cs typeface="Yu Gothic"/>
            </a:endParaRPr>
          </a:p>
        </p:txBody>
      </p:sp>
      <p:sp>
        <p:nvSpPr>
          <p:cNvPr id="11" name="object 11"/>
          <p:cNvSpPr txBox="1"/>
          <p:nvPr/>
        </p:nvSpPr>
        <p:spPr>
          <a:xfrm>
            <a:off x="1240435" y="1510092"/>
            <a:ext cx="2538772" cy="319716"/>
          </a:xfrm>
          <a:prstGeom prst="rect">
            <a:avLst/>
          </a:prstGeom>
        </p:spPr>
        <p:txBody>
          <a:bodyPr vert="horz" wrap="square" lIns="0" tIns="17793" rIns="0" bIns="0" rtlCol="0">
            <a:spAutoFit/>
          </a:bodyPr>
          <a:lstStyle/>
          <a:p>
            <a:pPr marL="14234">
              <a:spcBef>
                <a:spcPts val="140"/>
              </a:spcBef>
            </a:pPr>
            <a:r>
              <a:rPr sz="1961" b="1" spc="-207" dirty="0">
                <a:latin typeface="Noto Sans JP" panose="020B0200000000000000" pitchFamily="50" charset="-128"/>
                <a:ea typeface="Noto Sans JP" panose="020B0200000000000000" pitchFamily="50" charset="-128"/>
                <a:cs typeface="SimSun"/>
              </a:rPr>
              <a:t>即戦力人材</a:t>
            </a:r>
            <a:r>
              <a:rPr sz="1849" b="1" spc="-34" dirty="0">
                <a:latin typeface="Noto Sans JP" panose="020B0200000000000000" pitchFamily="50" charset="-128"/>
                <a:ea typeface="Noto Sans JP" panose="020B0200000000000000" pitchFamily="50" charset="-128"/>
                <a:cs typeface="PMingLiU"/>
              </a:rPr>
              <a:t>のみをご</a:t>
            </a:r>
            <a:r>
              <a:rPr sz="1905" b="1" spc="-163" dirty="0">
                <a:latin typeface="Noto Sans JP" panose="020B0200000000000000" pitchFamily="50" charset="-128"/>
                <a:ea typeface="Noto Sans JP" panose="020B0200000000000000" pitchFamily="50" charset="-128"/>
                <a:cs typeface="PMingLiU"/>
              </a:rPr>
              <a:t>紹</a:t>
            </a:r>
            <a:r>
              <a:rPr sz="1961" b="1" spc="-56" dirty="0">
                <a:latin typeface="Noto Sans JP" panose="020B0200000000000000" pitchFamily="50" charset="-128"/>
                <a:ea typeface="Noto Sans JP" panose="020B0200000000000000" pitchFamily="50" charset="-128"/>
                <a:cs typeface="SimSun"/>
              </a:rPr>
              <a:t>介</a:t>
            </a:r>
            <a:endParaRPr sz="1961" b="1" dirty="0">
              <a:latin typeface="Noto Sans JP" panose="020B0200000000000000" pitchFamily="50" charset="-128"/>
              <a:ea typeface="Noto Sans JP" panose="020B0200000000000000" pitchFamily="50" charset="-128"/>
              <a:cs typeface="SimSun"/>
            </a:endParaRPr>
          </a:p>
        </p:txBody>
      </p:sp>
      <p:pic>
        <p:nvPicPr>
          <p:cNvPr id="15" name="object 15"/>
          <p:cNvPicPr/>
          <p:nvPr/>
        </p:nvPicPr>
        <p:blipFill>
          <a:blip r:embed="rId3" cstate="print">
            <a:duotone>
              <a:prstClr val="black"/>
              <a:schemeClr val="accent1">
                <a:tint val="45000"/>
                <a:satMod val="400000"/>
              </a:schemeClr>
            </a:duotone>
          </a:blip>
          <a:stretch>
            <a:fillRect/>
          </a:stretch>
        </p:blipFill>
        <p:spPr>
          <a:xfrm>
            <a:off x="983039" y="2152145"/>
            <a:ext cx="243531" cy="337197"/>
          </a:xfrm>
          <a:prstGeom prst="rect">
            <a:avLst/>
          </a:prstGeom>
        </p:spPr>
      </p:pic>
      <p:pic>
        <p:nvPicPr>
          <p:cNvPr id="16" name="object 16"/>
          <p:cNvPicPr/>
          <p:nvPr/>
        </p:nvPicPr>
        <p:blipFill>
          <a:blip r:embed="rId4" cstate="print">
            <a:duotone>
              <a:prstClr val="black"/>
              <a:schemeClr val="accent1">
                <a:tint val="45000"/>
                <a:satMod val="400000"/>
              </a:schemeClr>
            </a:duotone>
          </a:blip>
          <a:stretch>
            <a:fillRect/>
          </a:stretch>
        </p:blipFill>
        <p:spPr>
          <a:xfrm>
            <a:off x="1554401" y="2058479"/>
            <a:ext cx="149865" cy="149865"/>
          </a:xfrm>
          <a:prstGeom prst="rect">
            <a:avLst/>
          </a:prstGeom>
        </p:spPr>
      </p:pic>
      <p:pic>
        <p:nvPicPr>
          <p:cNvPr id="17" name="object 17"/>
          <p:cNvPicPr/>
          <p:nvPr/>
        </p:nvPicPr>
        <p:blipFill>
          <a:blip r:embed="rId4" cstate="print">
            <a:duotone>
              <a:prstClr val="black"/>
              <a:schemeClr val="accent1">
                <a:tint val="45000"/>
                <a:satMod val="400000"/>
              </a:schemeClr>
            </a:duotone>
          </a:blip>
          <a:stretch>
            <a:fillRect/>
          </a:stretch>
        </p:blipFill>
        <p:spPr>
          <a:xfrm>
            <a:off x="1554401" y="2358211"/>
            <a:ext cx="149865" cy="149865"/>
          </a:xfrm>
          <a:prstGeom prst="rect">
            <a:avLst/>
          </a:prstGeom>
        </p:spPr>
      </p:pic>
      <p:sp>
        <p:nvSpPr>
          <p:cNvPr id="18" name="object 18"/>
          <p:cNvSpPr/>
          <p:nvPr/>
        </p:nvSpPr>
        <p:spPr>
          <a:xfrm>
            <a:off x="6106565" y="1309152"/>
            <a:ext cx="5227008" cy="1911018"/>
          </a:xfrm>
          <a:custGeom>
            <a:avLst/>
            <a:gdLst/>
            <a:ahLst/>
            <a:cxnLst/>
            <a:rect l="l" t="t" r="r" b="b"/>
            <a:pathLst>
              <a:path w="4663440" h="1704975">
                <a:moveTo>
                  <a:pt x="4600574" y="1704766"/>
                </a:moveTo>
                <a:lnTo>
                  <a:pt x="46847" y="1704766"/>
                </a:lnTo>
                <a:lnTo>
                  <a:pt x="43587" y="1704338"/>
                </a:lnTo>
                <a:lnTo>
                  <a:pt x="12357" y="1682081"/>
                </a:lnTo>
                <a:lnTo>
                  <a:pt x="0" y="1642302"/>
                </a:lnTo>
                <a:lnTo>
                  <a:pt x="0" y="1637913"/>
                </a:lnTo>
                <a:lnTo>
                  <a:pt x="0" y="62463"/>
                </a:lnTo>
                <a:lnTo>
                  <a:pt x="12357" y="22684"/>
                </a:lnTo>
                <a:lnTo>
                  <a:pt x="43587" y="428"/>
                </a:lnTo>
                <a:lnTo>
                  <a:pt x="46847" y="0"/>
                </a:lnTo>
                <a:lnTo>
                  <a:pt x="4600574" y="0"/>
                </a:lnTo>
                <a:lnTo>
                  <a:pt x="4636974" y="13705"/>
                </a:lnTo>
                <a:lnTo>
                  <a:pt x="4659627" y="45325"/>
                </a:lnTo>
                <a:lnTo>
                  <a:pt x="4663037" y="62463"/>
                </a:lnTo>
                <a:lnTo>
                  <a:pt x="4663037" y="1642302"/>
                </a:lnTo>
                <a:lnTo>
                  <a:pt x="4649331" y="1678704"/>
                </a:lnTo>
                <a:lnTo>
                  <a:pt x="4617712" y="1701357"/>
                </a:lnTo>
                <a:lnTo>
                  <a:pt x="4604921" y="1704338"/>
                </a:lnTo>
                <a:lnTo>
                  <a:pt x="4600574" y="170476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9" name="object 19"/>
          <p:cNvSpPr/>
          <p:nvPr/>
        </p:nvSpPr>
        <p:spPr>
          <a:xfrm>
            <a:off x="6087830" y="1309433"/>
            <a:ext cx="599996" cy="1910305"/>
          </a:xfrm>
          <a:custGeom>
            <a:avLst/>
            <a:gdLst/>
            <a:ahLst/>
            <a:cxnLst/>
            <a:rect l="l" t="t" r="r" b="b"/>
            <a:pathLst>
              <a:path w="535304" h="1704339">
                <a:moveTo>
                  <a:pt x="61798" y="0"/>
                </a:moveTo>
                <a:lnTo>
                  <a:pt x="24460" y="14909"/>
                </a:lnTo>
                <a:lnTo>
                  <a:pt x="2857" y="47231"/>
                </a:lnTo>
                <a:lnTo>
                  <a:pt x="0" y="66611"/>
                </a:lnTo>
                <a:lnTo>
                  <a:pt x="0" y="1637665"/>
                </a:lnTo>
                <a:lnTo>
                  <a:pt x="11252" y="1674812"/>
                </a:lnTo>
                <a:lnTo>
                  <a:pt x="41262" y="1699437"/>
                </a:lnTo>
                <a:lnTo>
                  <a:pt x="61798" y="1704276"/>
                </a:lnTo>
                <a:lnTo>
                  <a:pt x="58153" y="1702828"/>
                </a:lnTo>
                <a:lnTo>
                  <a:pt x="49961" y="1696034"/>
                </a:lnTo>
                <a:lnTo>
                  <a:pt x="34848" y="1657045"/>
                </a:lnTo>
                <a:lnTo>
                  <a:pt x="33426" y="1637665"/>
                </a:lnTo>
                <a:lnTo>
                  <a:pt x="33426" y="66611"/>
                </a:lnTo>
                <a:lnTo>
                  <a:pt x="40081" y="25603"/>
                </a:lnTo>
                <a:lnTo>
                  <a:pt x="58153" y="1447"/>
                </a:lnTo>
                <a:lnTo>
                  <a:pt x="61798" y="0"/>
                </a:lnTo>
                <a:close/>
              </a:path>
              <a:path w="535304" h="1704339">
                <a:moveTo>
                  <a:pt x="534822" y="350735"/>
                </a:moveTo>
                <a:lnTo>
                  <a:pt x="528345" y="307073"/>
                </a:lnTo>
                <a:lnTo>
                  <a:pt x="509473" y="267169"/>
                </a:lnTo>
                <a:lnTo>
                  <a:pt x="479831" y="234454"/>
                </a:lnTo>
                <a:lnTo>
                  <a:pt x="441972" y="211759"/>
                </a:lnTo>
                <a:lnTo>
                  <a:pt x="399148" y="201041"/>
                </a:lnTo>
                <a:lnTo>
                  <a:pt x="384403" y="200317"/>
                </a:lnTo>
                <a:lnTo>
                  <a:pt x="377012" y="200494"/>
                </a:lnTo>
                <a:lnTo>
                  <a:pt x="333730" y="209105"/>
                </a:lnTo>
                <a:lnTo>
                  <a:pt x="294792" y="229920"/>
                </a:lnTo>
                <a:lnTo>
                  <a:pt x="263588" y="261124"/>
                </a:lnTo>
                <a:lnTo>
                  <a:pt x="242773" y="300062"/>
                </a:lnTo>
                <a:lnTo>
                  <a:pt x="234162" y="343344"/>
                </a:lnTo>
                <a:lnTo>
                  <a:pt x="233984" y="350735"/>
                </a:lnTo>
                <a:lnTo>
                  <a:pt x="234162" y="358127"/>
                </a:lnTo>
                <a:lnTo>
                  <a:pt x="242773" y="401408"/>
                </a:lnTo>
                <a:lnTo>
                  <a:pt x="263588" y="440347"/>
                </a:lnTo>
                <a:lnTo>
                  <a:pt x="294792" y="471551"/>
                </a:lnTo>
                <a:lnTo>
                  <a:pt x="333730" y="492366"/>
                </a:lnTo>
                <a:lnTo>
                  <a:pt x="377012" y="500976"/>
                </a:lnTo>
                <a:lnTo>
                  <a:pt x="384403" y="501154"/>
                </a:lnTo>
                <a:lnTo>
                  <a:pt x="391795" y="500976"/>
                </a:lnTo>
                <a:lnTo>
                  <a:pt x="435076" y="492366"/>
                </a:lnTo>
                <a:lnTo>
                  <a:pt x="474014" y="471551"/>
                </a:lnTo>
                <a:lnTo>
                  <a:pt x="505218" y="440347"/>
                </a:lnTo>
                <a:lnTo>
                  <a:pt x="526034" y="401408"/>
                </a:lnTo>
                <a:lnTo>
                  <a:pt x="534644" y="358127"/>
                </a:lnTo>
                <a:lnTo>
                  <a:pt x="534822" y="35073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0"/>
          <p:cNvSpPr txBox="1"/>
          <p:nvPr/>
        </p:nvSpPr>
        <p:spPr>
          <a:xfrm>
            <a:off x="1764965" y="2016145"/>
            <a:ext cx="3928433" cy="704691"/>
          </a:xfrm>
          <a:prstGeom prst="rect">
            <a:avLst/>
          </a:prstGeom>
        </p:spPr>
        <p:txBody>
          <a:bodyPr vert="horz" wrap="square" lIns="0" tIns="14235" rIns="0" bIns="0" rtlCol="0">
            <a:spAutoFit/>
          </a:bodyPr>
          <a:lstStyle/>
          <a:p>
            <a:pPr marL="14234">
              <a:spcBef>
                <a:spcPts val="112"/>
              </a:spcBef>
            </a:pPr>
            <a:r>
              <a:rPr sz="1177" dirty="0">
                <a:latin typeface="Noto Sans JP" panose="020B0200000000000000" pitchFamily="50" charset="-128"/>
                <a:ea typeface="Noto Sans JP" panose="020B0200000000000000" pitchFamily="50" charset="-128"/>
                <a:cs typeface="PMingLiU"/>
              </a:rPr>
              <a:t>「</a:t>
            </a:r>
            <a:r>
              <a:rPr sz="1177" spc="56" dirty="0">
                <a:latin typeface="Noto Sans JP" panose="020B0200000000000000" pitchFamily="50" charset="-128"/>
                <a:ea typeface="Noto Sans JP" panose="020B0200000000000000" pitchFamily="50" charset="-128"/>
                <a:cs typeface="Trebuchet MS"/>
              </a:rPr>
              <a:t>AI</a:t>
            </a:r>
            <a:r>
              <a:rPr sz="1177" spc="140" dirty="0">
                <a:latin typeface="Noto Sans JP" panose="020B0200000000000000" pitchFamily="50" charset="-128"/>
                <a:ea typeface="Noto Sans JP" panose="020B0200000000000000" pitchFamily="50" charset="-128"/>
                <a:cs typeface="Trebuchet MS"/>
              </a:rPr>
              <a:t> </a:t>
            </a:r>
            <a:r>
              <a:rPr sz="1177" spc="78" dirty="0">
                <a:latin typeface="Noto Sans JP" panose="020B0200000000000000" pitchFamily="50" charset="-128"/>
                <a:ea typeface="Noto Sans JP" panose="020B0200000000000000" pitchFamily="50" charset="-128"/>
                <a:cs typeface="Trebuchet MS"/>
              </a:rPr>
              <a:t>Labo</a:t>
            </a:r>
            <a:r>
              <a:rPr sz="1177" spc="-28" dirty="0">
                <a:latin typeface="Noto Sans JP" panose="020B0200000000000000" pitchFamily="50" charset="-128"/>
                <a:ea typeface="Noto Sans JP" panose="020B0200000000000000" pitchFamily="50" charset="-128"/>
                <a:cs typeface="PMingLiU"/>
              </a:rPr>
              <a:t>」を修了した人材のみをご紹介</a:t>
            </a:r>
            <a:endParaRPr sz="1177" dirty="0">
              <a:latin typeface="Noto Sans JP" panose="020B0200000000000000" pitchFamily="50" charset="-128"/>
              <a:ea typeface="Noto Sans JP" panose="020B0200000000000000" pitchFamily="50" charset="-128"/>
              <a:cs typeface="PMingLiU"/>
            </a:endParaRPr>
          </a:p>
          <a:p>
            <a:pPr marL="14234" marR="5694">
              <a:lnSpc>
                <a:spcPct val="125299"/>
              </a:lnSpc>
              <a:spcBef>
                <a:spcPts val="594"/>
              </a:spcBef>
            </a:pPr>
            <a:r>
              <a:rPr sz="1177" spc="73" dirty="0">
                <a:latin typeface="Noto Sans JP" panose="020B0200000000000000" pitchFamily="50" charset="-128"/>
                <a:ea typeface="Noto Sans JP" panose="020B0200000000000000" pitchFamily="50" charset="-128"/>
                <a:cs typeface="Trebuchet MS"/>
              </a:rPr>
              <a:t>Python</a:t>
            </a:r>
            <a:r>
              <a:rPr sz="1177" spc="-22" dirty="0">
                <a:latin typeface="Noto Sans JP" panose="020B0200000000000000" pitchFamily="50" charset="-128"/>
                <a:ea typeface="Noto Sans JP" panose="020B0200000000000000" pitchFamily="50" charset="-128"/>
                <a:cs typeface="PMingLiU"/>
              </a:rPr>
              <a:t>、機械学習、ディープラーニング、生成</a:t>
            </a:r>
            <a:r>
              <a:rPr sz="1177" spc="56" dirty="0">
                <a:latin typeface="Noto Sans JP" panose="020B0200000000000000" pitchFamily="50" charset="-128"/>
                <a:ea typeface="Noto Sans JP" panose="020B0200000000000000" pitchFamily="50" charset="-128"/>
                <a:cs typeface="Trebuchet MS"/>
              </a:rPr>
              <a:t>AI</a:t>
            </a:r>
            <a:r>
              <a:rPr sz="1177" spc="-56" dirty="0">
                <a:latin typeface="Noto Sans JP" panose="020B0200000000000000" pitchFamily="50" charset="-128"/>
                <a:ea typeface="Noto Sans JP" panose="020B0200000000000000" pitchFamily="50" charset="-128"/>
                <a:cs typeface="PMingLiU"/>
              </a:rPr>
              <a:t>、 </a:t>
            </a:r>
            <a:r>
              <a:rPr sz="1177" spc="106" dirty="0">
                <a:latin typeface="Noto Sans JP" panose="020B0200000000000000" pitchFamily="50" charset="-128"/>
                <a:ea typeface="Noto Sans JP" panose="020B0200000000000000" pitchFamily="50" charset="-128"/>
                <a:cs typeface="Trebuchet MS"/>
              </a:rPr>
              <a:t>MLOps</a:t>
            </a:r>
            <a:r>
              <a:rPr sz="1177" spc="-11" dirty="0">
                <a:latin typeface="Noto Sans JP" panose="020B0200000000000000" pitchFamily="50" charset="-128"/>
                <a:ea typeface="Noto Sans JP" panose="020B0200000000000000" pitchFamily="50" charset="-128"/>
                <a:cs typeface="PMingLiU"/>
              </a:rPr>
              <a:t>、クラウド</a:t>
            </a:r>
            <a:r>
              <a:rPr sz="1177" spc="56" dirty="0">
                <a:latin typeface="Noto Sans JP" panose="020B0200000000000000" pitchFamily="50" charset="-128"/>
                <a:ea typeface="Noto Sans JP" panose="020B0200000000000000" pitchFamily="50" charset="-128"/>
                <a:cs typeface="Trebuchet MS"/>
              </a:rPr>
              <a:t>AI</a:t>
            </a:r>
            <a:r>
              <a:rPr sz="1177" spc="-22" dirty="0">
                <a:latin typeface="Noto Sans JP" panose="020B0200000000000000" pitchFamily="50" charset="-128"/>
                <a:ea typeface="Noto Sans JP" panose="020B0200000000000000" pitchFamily="50" charset="-128"/>
                <a:cs typeface="PMingLiU"/>
              </a:rPr>
              <a:t>などの実務直結のスキルを習得済</a:t>
            </a:r>
            <a:r>
              <a:rPr sz="1177" spc="-56" dirty="0">
                <a:latin typeface="Noto Sans JP" panose="020B0200000000000000" pitchFamily="50" charset="-128"/>
                <a:ea typeface="Noto Sans JP" panose="020B0200000000000000" pitchFamily="50" charset="-128"/>
                <a:cs typeface="PMingLiU"/>
              </a:rPr>
              <a:t>み</a:t>
            </a:r>
            <a:endParaRPr sz="1177" dirty="0">
              <a:latin typeface="Noto Sans JP" panose="020B0200000000000000" pitchFamily="50" charset="-128"/>
              <a:ea typeface="Noto Sans JP" panose="020B0200000000000000" pitchFamily="50" charset="-128"/>
              <a:cs typeface="PMingLiU"/>
            </a:endParaRPr>
          </a:p>
        </p:txBody>
      </p:sp>
      <p:sp>
        <p:nvSpPr>
          <p:cNvPr id="21" name="object 21"/>
          <p:cNvSpPr txBox="1"/>
          <p:nvPr/>
        </p:nvSpPr>
        <p:spPr>
          <a:xfrm>
            <a:off x="6415732" y="1566549"/>
            <a:ext cx="187187" cy="240757"/>
          </a:xfrm>
          <a:prstGeom prst="rect">
            <a:avLst/>
          </a:prstGeom>
        </p:spPr>
        <p:txBody>
          <a:bodyPr vert="horz" wrap="square" lIns="0" tIns="16369" rIns="0" bIns="0" rtlCol="0">
            <a:spAutoFit/>
          </a:bodyPr>
          <a:lstStyle/>
          <a:p>
            <a:pPr marL="14234">
              <a:spcBef>
                <a:spcPts val="128"/>
              </a:spcBef>
            </a:pPr>
            <a:r>
              <a:rPr sz="1457" b="1" spc="-151" dirty="0">
                <a:solidFill>
                  <a:srgbClr val="FFFFFF"/>
                </a:solidFill>
                <a:latin typeface="Noto Sans JP" panose="020B0200000000000000" pitchFamily="50" charset="-128"/>
                <a:ea typeface="Noto Sans JP" panose="020B0200000000000000" pitchFamily="50" charset="-128"/>
                <a:cs typeface="Yu Gothic"/>
              </a:rPr>
              <a:t>➁</a:t>
            </a:r>
            <a:endParaRPr sz="1457" dirty="0">
              <a:latin typeface="Noto Sans JP" panose="020B0200000000000000" pitchFamily="50" charset="-128"/>
              <a:ea typeface="Noto Sans JP" panose="020B0200000000000000" pitchFamily="50" charset="-128"/>
              <a:cs typeface="Yu Gothic"/>
            </a:endParaRPr>
          </a:p>
        </p:txBody>
      </p:sp>
      <p:sp>
        <p:nvSpPr>
          <p:cNvPr id="22" name="object 22"/>
          <p:cNvSpPr txBox="1"/>
          <p:nvPr/>
        </p:nvSpPr>
        <p:spPr>
          <a:xfrm>
            <a:off x="6785458" y="1508594"/>
            <a:ext cx="2342332" cy="321154"/>
          </a:xfrm>
          <a:prstGeom prst="rect">
            <a:avLst/>
          </a:prstGeom>
        </p:spPr>
        <p:txBody>
          <a:bodyPr vert="horz" wrap="square" lIns="0" tIns="19217" rIns="0" bIns="0" rtlCol="0">
            <a:spAutoFit/>
          </a:bodyPr>
          <a:lstStyle/>
          <a:p>
            <a:pPr marL="14234">
              <a:spcBef>
                <a:spcPts val="151"/>
              </a:spcBef>
            </a:pPr>
            <a:r>
              <a:rPr sz="1849" b="1" spc="-34" dirty="0">
                <a:latin typeface="Noto Sans JP" panose="020B0200000000000000" pitchFamily="50" charset="-128"/>
                <a:ea typeface="Noto Sans JP" panose="020B0200000000000000" pitchFamily="50" charset="-128"/>
                <a:cs typeface="PMingLiU"/>
              </a:rPr>
              <a:t>スキルレベルの</a:t>
            </a:r>
            <a:r>
              <a:rPr sz="1961" b="1" spc="-151" dirty="0">
                <a:latin typeface="Noto Sans JP" panose="020B0200000000000000" pitchFamily="50" charset="-128"/>
                <a:ea typeface="Noto Sans JP" panose="020B0200000000000000" pitchFamily="50" charset="-128"/>
                <a:cs typeface="SimSun"/>
              </a:rPr>
              <a:t>可視化</a:t>
            </a:r>
            <a:endParaRPr sz="1961" b="1" dirty="0">
              <a:latin typeface="Noto Sans JP" panose="020B0200000000000000" pitchFamily="50" charset="-128"/>
              <a:ea typeface="Noto Sans JP" panose="020B0200000000000000" pitchFamily="50" charset="-128"/>
              <a:cs typeface="SimSun"/>
            </a:endParaRPr>
          </a:p>
        </p:txBody>
      </p:sp>
      <p:pic>
        <p:nvPicPr>
          <p:cNvPr id="26" name="object 26"/>
          <p:cNvPicPr/>
          <p:nvPr/>
        </p:nvPicPr>
        <p:blipFill>
          <a:blip r:embed="rId5" cstate="print">
            <a:duotone>
              <a:prstClr val="black"/>
              <a:schemeClr val="accent1">
                <a:tint val="45000"/>
                <a:satMod val="400000"/>
              </a:schemeClr>
            </a:duotone>
          </a:blip>
          <a:stretch>
            <a:fillRect/>
          </a:stretch>
        </p:blipFill>
        <p:spPr>
          <a:xfrm>
            <a:off x="6533036" y="2152145"/>
            <a:ext cx="280997" cy="337197"/>
          </a:xfrm>
          <a:prstGeom prst="rect">
            <a:avLst/>
          </a:prstGeom>
        </p:spPr>
      </p:pic>
      <p:pic>
        <p:nvPicPr>
          <p:cNvPr id="27" name="object 27"/>
          <p:cNvPicPr/>
          <p:nvPr/>
        </p:nvPicPr>
        <p:blipFill>
          <a:blip r:embed="rId4" cstate="print">
            <a:duotone>
              <a:prstClr val="black"/>
              <a:schemeClr val="accent1">
                <a:tint val="45000"/>
                <a:satMod val="400000"/>
              </a:schemeClr>
            </a:duotone>
          </a:blip>
          <a:stretch>
            <a:fillRect/>
          </a:stretch>
        </p:blipFill>
        <p:spPr>
          <a:xfrm>
            <a:off x="7099424" y="2058480"/>
            <a:ext cx="149865" cy="149865"/>
          </a:xfrm>
          <a:prstGeom prst="rect">
            <a:avLst/>
          </a:prstGeom>
        </p:spPr>
      </p:pic>
      <p:pic>
        <p:nvPicPr>
          <p:cNvPr id="28" name="object 28"/>
          <p:cNvPicPr/>
          <p:nvPr/>
        </p:nvPicPr>
        <p:blipFill>
          <a:blip r:embed="rId4" cstate="print">
            <a:duotone>
              <a:prstClr val="black"/>
              <a:schemeClr val="accent1">
                <a:tint val="45000"/>
                <a:satMod val="400000"/>
              </a:schemeClr>
            </a:duotone>
          </a:blip>
          <a:stretch>
            <a:fillRect/>
          </a:stretch>
        </p:blipFill>
        <p:spPr>
          <a:xfrm>
            <a:off x="7099424" y="2358211"/>
            <a:ext cx="149865" cy="149865"/>
          </a:xfrm>
          <a:prstGeom prst="rect">
            <a:avLst/>
          </a:prstGeom>
        </p:spPr>
      </p:pic>
      <p:sp>
        <p:nvSpPr>
          <p:cNvPr id="29" name="object 29"/>
          <p:cNvSpPr/>
          <p:nvPr/>
        </p:nvSpPr>
        <p:spPr>
          <a:xfrm>
            <a:off x="561543" y="3519668"/>
            <a:ext cx="5227008" cy="1686109"/>
          </a:xfrm>
          <a:custGeom>
            <a:avLst/>
            <a:gdLst/>
            <a:ahLst/>
            <a:cxnLst/>
            <a:rect l="l" t="t" r="r" b="b"/>
            <a:pathLst>
              <a:path w="4663440" h="1504314">
                <a:moveTo>
                  <a:pt x="4600574" y="1504205"/>
                </a:moveTo>
                <a:lnTo>
                  <a:pt x="46847" y="1504205"/>
                </a:lnTo>
                <a:lnTo>
                  <a:pt x="43587" y="1503777"/>
                </a:lnTo>
                <a:lnTo>
                  <a:pt x="12357" y="1481520"/>
                </a:lnTo>
                <a:lnTo>
                  <a:pt x="0" y="1441741"/>
                </a:lnTo>
                <a:lnTo>
                  <a:pt x="0" y="1437352"/>
                </a:lnTo>
                <a:lnTo>
                  <a:pt x="0" y="62463"/>
                </a:lnTo>
                <a:lnTo>
                  <a:pt x="12357" y="22684"/>
                </a:lnTo>
                <a:lnTo>
                  <a:pt x="43587" y="428"/>
                </a:lnTo>
                <a:lnTo>
                  <a:pt x="46847" y="0"/>
                </a:lnTo>
                <a:lnTo>
                  <a:pt x="4600574" y="0"/>
                </a:lnTo>
                <a:lnTo>
                  <a:pt x="4636975" y="13705"/>
                </a:lnTo>
                <a:lnTo>
                  <a:pt x="4659628" y="45324"/>
                </a:lnTo>
                <a:lnTo>
                  <a:pt x="4663038" y="62463"/>
                </a:lnTo>
                <a:lnTo>
                  <a:pt x="4663038" y="1441741"/>
                </a:lnTo>
                <a:lnTo>
                  <a:pt x="4649332" y="1478143"/>
                </a:lnTo>
                <a:lnTo>
                  <a:pt x="4617712" y="1500795"/>
                </a:lnTo>
                <a:lnTo>
                  <a:pt x="4604921" y="1503777"/>
                </a:lnTo>
                <a:lnTo>
                  <a:pt x="4600574" y="150420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0" name="object 30"/>
          <p:cNvSpPr/>
          <p:nvPr/>
        </p:nvSpPr>
        <p:spPr>
          <a:xfrm>
            <a:off x="542802" y="3519951"/>
            <a:ext cx="599996" cy="1686109"/>
          </a:xfrm>
          <a:custGeom>
            <a:avLst/>
            <a:gdLst/>
            <a:ahLst/>
            <a:cxnLst/>
            <a:rect l="l" t="t" r="r" b="b"/>
            <a:pathLst>
              <a:path w="535305" h="1504314">
                <a:moveTo>
                  <a:pt x="61810" y="0"/>
                </a:moveTo>
                <a:lnTo>
                  <a:pt x="24460" y="14897"/>
                </a:lnTo>
                <a:lnTo>
                  <a:pt x="2857" y="47231"/>
                </a:lnTo>
                <a:lnTo>
                  <a:pt x="0" y="66611"/>
                </a:lnTo>
                <a:lnTo>
                  <a:pt x="0" y="1437106"/>
                </a:lnTo>
                <a:lnTo>
                  <a:pt x="11252" y="1474254"/>
                </a:lnTo>
                <a:lnTo>
                  <a:pt x="41275" y="1498866"/>
                </a:lnTo>
                <a:lnTo>
                  <a:pt x="61810" y="1503718"/>
                </a:lnTo>
                <a:lnTo>
                  <a:pt x="58153" y="1502257"/>
                </a:lnTo>
                <a:lnTo>
                  <a:pt x="49961" y="1495475"/>
                </a:lnTo>
                <a:lnTo>
                  <a:pt x="34861" y="1456486"/>
                </a:lnTo>
                <a:lnTo>
                  <a:pt x="33426" y="1437106"/>
                </a:lnTo>
                <a:lnTo>
                  <a:pt x="33426" y="66611"/>
                </a:lnTo>
                <a:lnTo>
                  <a:pt x="40081" y="25603"/>
                </a:lnTo>
                <a:lnTo>
                  <a:pt x="58153" y="1447"/>
                </a:lnTo>
                <a:lnTo>
                  <a:pt x="61810" y="0"/>
                </a:lnTo>
                <a:close/>
              </a:path>
              <a:path w="535305" h="1504314">
                <a:moveTo>
                  <a:pt x="534835" y="350735"/>
                </a:moveTo>
                <a:lnTo>
                  <a:pt x="528358" y="307073"/>
                </a:lnTo>
                <a:lnTo>
                  <a:pt x="509473" y="267169"/>
                </a:lnTo>
                <a:lnTo>
                  <a:pt x="479831" y="234454"/>
                </a:lnTo>
                <a:lnTo>
                  <a:pt x="441972" y="211759"/>
                </a:lnTo>
                <a:lnTo>
                  <a:pt x="399148" y="201041"/>
                </a:lnTo>
                <a:lnTo>
                  <a:pt x="384403" y="200317"/>
                </a:lnTo>
                <a:lnTo>
                  <a:pt x="377012" y="200494"/>
                </a:lnTo>
                <a:lnTo>
                  <a:pt x="333743" y="209105"/>
                </a:lnTo>
                <a:lnTo>
                  <a:pt x="294792" y="229920"/>
                </a:lnTo>
                <a:lnTo>
                  <a:pt x="263588" y="261124"/>
                </a:lnTo>
                <a:lnTo>
                  <a:pt x="242773" y="300062"/>
                </a:lnTo>
                <a:lnTo>
                  <a:pt x="234162" y="343344"/>
                </a:lnTo>
                <a:lnTo>
                  <a:pt x="233984" y="350735"/>
                </a:lnTo>
                <a:lnTo>
                  <a:pt x="234162" y="358127"/>
                </a:lnTo>
                <a:lnTo>
                  <a:pt x="242773" y="401396"/>
                </a:lnTo>
                <a:lnTo>
                  <a:pt x="263588" y="440347"/>
                </a:lnTo>
                <a:lnTo>
                  <a:pt x="294792" y="471551"/>
                </a:lnTo>
                <a:lnTo>
                  <a:pt x="333743" y="492366"/>
                </a:lnTo>
                <a:lnTo>
                  <a:pt x="377012" y="500976"/>
                </a:lnTo>
                <a:lnTo>
                  <a:pt x="384403" y="501154"/>
                </a:lnTo>
                <a:lnTo>
                  <a:pt x="391795" y="500976"/>
                </a:lnTo>
                <a:lnTo>
                  <a:pt x="435076" y="492366"/>
                </a:lnTo>
                <a:lnTo>
                  <a:pt x="474027" y="471551"/>
                </a:lnTo>
                <a:lnTo>
                  <a:pt x="505218" y="440347"/>
                </a:lnTo>
                <a:lnTo>
                  <a:pt x="526034" y="401396"/>
                </a:lnTo>
                <a:lnTo>
                  <a:pt x="534644" y="358127"/>
                </a:lnTo>
                <a:lnTo>
                  <a:pt x="534835" y="35073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1" name="object 31"/>
          <p:cNvSpPr txBox="1"/>
          <p:nvPr/>
        </p:nvSpPr>
        <p:spPr>
          <a:xfrm>
            <a:off x="7309987" y="2016145"/>
            <a:ext cx="3629155" cy="492069"/>
          </a:xfrm>
          <a:prstGeom prst="rect">
            <a:avLst/>
          </a:prstGeom>
        </p:spPr>
        <p:txBody>
          <a:bodyPr vert="horz" wrap="square" lIns="0" tIns="14235" rIns="0" bIns="0" rtlCol="0">
            <a:spAutoFit/>
          </a:bodyPr>
          <a:lstStyle/>
          <a:p>
            <a:pPr marL="14234">
              <a:spcBef>
                <a:spcPts val="112"/>
              </a:spcBef>
            </a:pPr>
            <a:r>
              <a:rPr sz="1177" spc="-28" dirty="0">
                <a:latin typeface="Noto Sans JP" panose="020B0200000000000000" pitchFamily="50" charset="-128"/>
                <a:ea typeface="Noto Sans JP" panose="020B0200000000000000" pitchFamily="50" charset="-128"/>
                <a:cs typeface="PMingLiU"/>
              </a:rPr>
              <a:t>入校時のスキルチェックと修了時の実技評価を実施</a:t>
            </a:r>
            <a:endParaRPr sz="1177">
              <a:latin typeface="Noto Sans JP" panose="020B0200000000000000" pitchFamily="50" charset="-128"/>
              <a:ea typeface="Noto Sans JP" panose="020B0200000000000000" pitchFamily="50" charset="-128"/>
              <a:cs typeface="PMingLiU"/>
            </a:endParaRPr>
          </a:p>
          <a:p>
            <a:pPr marL="14234">
              <a:spcBef>
                <a:spcPts val="946"/>
              </a:spcBef>
            </a:pPr>
            <a:r>
              <a:rPr sz="1177" spc="-28" dirty="0">
                <a:latin typeface="Noto Sans JP" panose="020B0200000000000000" pitchFamily="50" charset="-128"/>
                <a:ea typeface="Noto Sans JP" panose="020B0200000000000000" pitchFamily="50" charset="-128"/>
                <a:cs typeface="PMingLiU"/>
              </a:rPr>
              <a:t>スキルシートと評価結果を事前にご確認いただけます</a:t>
            </a:r>
            <a:endParaRPr sz="1177">
              <a:latin typeface="Noto Sans JP" panose="020B0200000000000000" pitchFamily="50" charset="-128"/>
              <a:ea typeface="Noto Sans JP" panose="020B0200000000000000" pitchFamily="50" charset="-128"/>
              <a:cs typeface="PMingLiU"/>
            </a:endParaRPr>
          </a:p>
        </p:txBody>
      </p:sp>
      <p:sp>
        <p:nvSpPr>
          <p:cNvPr id="32" name="object 32"/>
          <p:cNvSpPr txBox="1"/>
          <p:nvPr/>
        </p:nvSpPr>
        <p:spPr>
          <a:xfrm>
            <a:off x="866070" y="3784221"/>
            <a:ext cx="187187" cy="240757"/>
          </a:xfrm>
          <a:prstGeom prst="rect">
            <a:avLst/>
          </a:prstGeom>
        </p:spPr>
        <p:txBody>
          <a:bodyPr vert="horz" wrap="square" lIns="0" tIns="16369" rIns="0" bIns="0" rtlCol="0">
            <a:spAutoFit/>
          </a:bodyPr>
          <a:lstStyle/>
          <a:p>
            <a:pPr marL="14234">
              <a:spcBef>
                <a:spcPts val="128"/>
              </a:spcBef>
            </a:pPr>
            <a:r>
              <a:rPr sz="1457" b="1" spc="-151" dirty="0">
                <a:solidFill>
                  <a:srgbClr val="FFFFFF"/>
                </a:solidFill>
                <a:latin typeface="Noto Sans JP" panose="020B0200000000000000" pitchFamily="50" charset="-128"/>
                <a:ea typeface="Noto Sans JP" panose="020B0200000000000000" pitchFamily="50" charset="-128"/>
                <a:cs typeface="Yu Gothic"/>
              </a:rPr>
              <a:t>③</a:t>
            </a:r>
            <a:endParaRPr sz="1457" dirty="0">
              <a:latin typeface="Noto Sans JP" panose="020B0200000000000000" pitchFamily="50" charset="-128"/>
              <a:ea typeface="Noto Sans JP" panose="020B0200000000000000" pitchFamily="50" charset="-128"/>
              <a:cs typeface="Yu Gothic"/>
            </a:endParaRPr>
          </a:p>
        </p:txBody>
      </p:sp>
      <p:sp>
        <p:nvSpPr>
          <p:cNvPr id="33" name="object 33"/>
          <p:cNvSpPr txBox="1"/>
          <p:nvPr/>
        </p:nvSpPr>
        <p:spPr>
          <a:xfrm>
            <a:off x="1240435" y="3711864"/>
            <a:ext cx="3222041" cy="330530"/>
          </a:xfrm>
          <a:prstGeom prst="rect">
            <a:avLst/>
          </a:prstGeom>
        </p:spPr>
        <p:txBody>
          <a:bodyPr vert="horz" wrap="square" lIns="0" tIns="19929" rIns="0" bIns="0" rtlCol="0">
            <a:spAutoFit/>
          </a:bodyPr>
          <a:lstStyle/>
          <a:p>
            <a:pPr marL="14234">
              <a:spcBef>
                <a:spcPts val="157"/>
              </a:spcBef>
            </a:pPr>
            <a:r>
              <a:rPr sz="1905" b="1" spc="-151" dirty="0">
                <a:latin typeface="Noto Sans JP" panose="020B0200000000000000" pitchFamily="50" charset="-128"/>
                <a:ea typeface="Noto Sans JP" panose="020B0200000000000000" pitchFamily="50" charset="-128"/>
                <a:cs typeface="SimSun"/>
              </a:rPr>
              <a:t>採</a:t>
            </a:r>
            <a:r>
              <a:rPr sz="1849" b="1" spc="-101" dirty="0">
                <a:latin typeface="Noto Sans JP" panose="020B0200000000000000" pitchFamily="50" charset="-128"/>
                <a:ea typeface="Noto Sans JP" panose="020B0200000000000000" pitchFamily="50" charset="-128"/>
                <a:cs typeface="PMingLiU"/>
              </a:rPr>
              <a:t>用・</a:t>
            </a:r>
            <a:r>
              <a:rPr sz="2017" b="1" spc="-269" dirty="0">
                <a:latin typeface="Noto Sans JP" panose="020B0200000000000000" pitchFamily="50" charset="-128"/>
                <a:ea typeface="Noto Sans JP" panose="020B0200000000000000" pitchFamily="50" charset="-128"/>
                <a:cs typeface="SimSun"/>
              </a:rPr>
              <a:t>育</a:t>
            </a:r>
            <a:r>
              <a:rPr sz="1961" b="1" spc="-213" dirty="0">
                <a:latin typeface="Noto Sans JP" panose="020B0200000000000000" pitchFamily="50" charset="-128"/>
                <a:ea typeface="Noto Sans JP" panose="020B0200000000000000" pitchFamily="50" charset="-128"/>
                <a:cs typeface="SimSun"/>
              </a:rPr>
              <a:t>成</a:t>
            </a:r>
            <a:r>
              <a:rPr sz="1849" b="1" spc="-34" dirty="0">
                <a:latin typeface="Noto Sans JP" panose="020B0200000000000000" pitchFamily="50" charset="-128"/>
                <a:ea typeface="Noto Sans JP" panose="020B0200000000000000" pitchFamily="50" charset="-128"/>
                <a:cs typeface="PMingLiU"/>
              </a:rPr>
              <a:t>コストの</a:t>
            </a:r>
            <a:r>
              <a:rPr sz="1961" b="1" spc="-196" dirty="0">
                <a:latin typeface="Noto Sans JP" panose="020B0200000000000000" pitchFamily="50" charset="-128"/>
                <a:ea typeface="Noto Sans JP" panose="020B0200000000000000" pitchFamily="50" charset="-128"/>
                <a:cs typeface="SimSun"/>
              </a:rPr>
              <a:t>大</a:t>
            </a:r>
            <a:r>
              <a:rPr sz="1905" b="1" spc="-163" dirty="0">
                <a:latin typeface="Noto Sans JP" panose="020B0200000000000000" pitchFamily="50" charset="-128"/>
                <a:ea typeface="Noto Sans JP" panose="020B0200000000000000" pitchFamily="50" charset="-128"/>
                <a:cs typeface="SimSun"/>
              </a:rPr>
              <a:t>幅</a:t>
            </a:r>
            <a:r>
              <a:rPr sz="1849" b="1" spc="-34" dirty="0">
                <a:latin typeface="Noto Sans JP" panose="020B0200000000000000" pitchFamily="50" charset="-128"/>
                <a:ea typeface="Noto Sans JP" panose="020B0200000000000000" pitchFamily="50" charset="-128"/>
                <a:cs typeface="PMingLiU"/>
              </a:rPr>
              <a:t>な</a:t>
            </a:r>
            <a:r>
              <a:rPr sz="1961" b="1" spc="-134" dirty="0">
                <a:latin typeface="Noto Sans JP" panose="020B0200000000000000" pitchFamily="50" charset="-128"/>
                <a:ea typeface="Noto Sans JP" panose="020B0200000000000000" pitchFamily="50" charset="-128"/>
                <a:cs typeface="SimSun"/>
              </a:rPr>
              <a:t>削減</a:t>
            </a:r>
            <a:endParaRPr sz="1961" b="1" dirty="0">
              <a:latin typeface="Noto Sans JP" panose="020B0200000000000000" pitchFamily="50" charset="-128"/>
              <a:ea typeface="Noto Sans JP" panose="020B0200000000000000" pitchFamily="50" charset="-128"/>
              <a:cs typeface="SimSun"/>
            </a:endParaRPr>
          </a:p>
        </p:txBody>
      </p:sp>
      <p:pic>
        <p:nvPicPr>
          <p:cNvPr id="37" name="object 37"/>
          <p:cNvPicPr/>
          <p:nvPr/>
        </p:nvPicPr>
        <p:blipFill>
          <a:blip r:embed="rId6" cstate="print">
            <a:duotone>
              <a:prstClr val="black"/>
              <a:schemeClr val="accent1">
                <a:tint val="45000"/>
                <a:satMod val="400000"/>
              </a:schemeClr>
            </a:duotone>
          </a:blip>
          <a:stretch>
            <a:fillRect/>
          </a:stretch>
        </p:blipFill>
        <p:spPr>
          <a:xfrm>
            <a:off x="964306" y="4362661"/>
            <a:ext cx="280997" cy="337197"/>
          </a:xfrm>
          <a:prstGeom prst="rect">
            <a:avLst/>
          </a:prstGeom>
        </p:spPr>
      </p:pic>
      <p:pic>
        <p:nvPicPr>
          <p:cNvPr id="38" name="object 38"/>
          <p:cNvPicPr/>
          <p:nvPr/>
        </p:nvPicPr>
        <p:blipFill>
          <a:blip r:embed="rId4" cstate="print">
            <a:duotone>
              <a:prstClr val="black"/>
              <a:schemeClr val="accent1">
                <a:tint val="45000"/>
                <a:satMod val="400000"/>
              </a:schemeClr>
            </a:duotone>
          </a:blip>
          <a:stretch>
            <a:fillRect/>
          </a:stretch>
        </p:blipFill>
        <p:spPr>
          <a:xfrm>
            <a:off x="1554401" y="4268995"/>
            <a:ext cx="149865" cy="149865"/>
          </a:xfrm>
          <a:prstGeom prst="rect">
            <a:avLst/>
          </a:prstGeom>
        </p:spPr>
      </p:pic>
      <p:pic>
        <p:nvPicPr>
          <p:cNvPr id="39" name="object 39"/>
          <p:cNvPicPr/>
          <p:nvPr/>
        </p:nvPicPr>
        <p:blipFill>
          <a:blip r:embed="rId4" cstate="print">
            <a:duotone>
              <a:prstClr val="black"/>
              <a:schemeClr val="accent1">
                <a:tint val="45000"/>
                <a:satMod val="400000"/>
              </a:schemeClr>
            </a:duotone>
          </a:blip>
          <a:stretch>
            <a:fillRect/>
          </a:stretch>
        </p:blipFill>
        <p:spPr>
          <a:xfrm>
            <a:off x="1554401" y="4793525"/>
            <a:ext cx="149865" cy="149865"/>
          </a:xfrm>
          <a:prstGeom prst="rect">
            <a:avLst/>
          </a:prstGeom>
        </p:spPr>
      </p:pic>
      <p:sp>
        <p:nvSpPr>
          <p:cNvPr id="40" name="object 40"/>
          <p:cNvSpPr/>
          <p:nvPr/>
        </p:nvSpPr>
        <p:spPr>
          <a:xfrm>
            <a:off x="6106565" y="3519669"/>
            <a:ext cx="5227008" cy="1686109"/>
          </a:xfrm>
          <a:custGeom>
            <a:avLst/>
            <a:gdLst/>
            <a:ahLst/>
            <a:cxnLst/>
            <a:rect l="l" t="t" r="r" b="b"/>
            <a:pathLst>
              <a:path w="4663440" h="1504314">
                <a:moveTo>
                  <a:pt x="4600574" y="1504205"/>
                </a:moveTo>
                <a:lnTo>
                  <a:pt x="46847" y="1504205"/>
                </a:lnTo>
                <a:lnTo>
                  <a:pt x="43587" y="1503777"/>
                </a:lnTo>
                <a:lnTo>
                  <a:pt x="12357" y="1481520"/>
                </a:lnTo>
                <a:lnTo>
                  <a:pt x="0" y="1441741"/>
                </a:lnTo>
                <a:lnTo>
                  <a:pt x="0" y="1437352"/>
                </a:lnTo>
                <a:lnTo>
                  <a:pt x="0" y="62463"/>
                </a:lnTo>
                <a:lnTo>
                  <a:pt x="12357" y="22684"/>
                </a:lnTo>
                <a:lnTo>
                  <a:pt x="43587" y="428"/>
                </a:lnTo>
                <a:lnTo>
                  <a:pt x="46847" y="0"/>
                </a:lnTo>
                <a:lnTo>
                  <a:pt x="4600574" y="0"/>
                </a:lnTo>
                <a:lnTo>
                  <a:pt x="4636974" y="13705"/>
                </a:lnTo>
                <a:lnTo>
                  <a:pt x="4659627" y="45324"/>
                </a:lnTo>
                <a:lnTo>
                  <a:pt x="4663037" y="62463"/>
                </a:lnTo>
                <a:lnTo>
                  <a:pt x="4663037" y="1441741"/>
                </a:lnTo>
                <a:lnTo>
                  <a:pt x="4649331" y="1478143"/>
                </a:lnTo>
                <a:lnTo>
                  <a:pt x="4617712" y="1500795"/>
                </a:lnTo>
                <a:lnTo>
                  <a:pt x="4604921" y="1503777"/>
                </a:lnTo>
                <a:lnTo>
                  <a:pt x="4600574" y="1504205"/>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1" name="object 41"/>
          <p:cNvSpPr/>
          <p:nvPr/>
        </p:nvSpPr>
        <p:spPr>
          <a:xfrm>
            <a:off x="6087830" y="3519953"/>
            <a:ext cx="599996" cy="1686109"/>
          </a:xfrm>
          <a:custGeom>
            <a:avLst/>
            <a:gdLst/>
            <a:ahLst/>
            <a:cxnLst/>
            <a:rect l="l" t="t" r="r" b="b"/>
            <a:pathLst>
              <a:path w="535304" h="1504314">
                <a:moveTo>
                  <a:pt x="61798" y="0"/>
                </a:moveTo>
                <a:lnTo>
                  <a:pt x="24460" y="14897"/>
                </a:lnTo>
                <a:lnTo>
                  <a:pt x="2857" y="47231"/>
                </a:lnTo>
                <a:lnTo>
                  <a:pt x="0" y="66611"/>
                </a:lnTo>
                <a:lnTo>
                  <a:pt x="0" y="1437106"/>
                </a:lnTo>
                <a:lnTo>
                  <a:pt x="11252" y="1474254"/>
                </a:lnTo>
                <a:lnTo>
                  <a:pt x="41262" y="1498866"/>
                </a:lnTo>
                <a:lnTo>
                  <a:pt x="61798" y="1503718"/>
                </a:lnTo>
                <a:lnTo>
                  <a:pt x="58153" y="1502257"/>
                </a:lnTo>
                <a:lnTo>
                  <a:pt x="49961" y="1495475"/>
                </a:lnTo>
                <a:lnTo>
                  <a:pt x="34848" y="1456486"/>
                </a:lnTo>
                <a:lnTo>
                  <a:pt x="33426" y="1437106"/>
                </a:lnTo>
                <a:lnTo>
                  <a:pt x="33426" y="66611"/>
                </a:lnTo>
                <a:lnTo>
                  <a:pt x="40081" y="25603"/>
                </a:lnTo>
                <a:lnTo>
                  <a:pt x="58153" y="1447"/>
                </a:lnTo>
                <a:lnTo>
                  <a:pt x="61798" y="0"/>
                </a:lnTo>
                <a:close/>
              </a:path>
              <a:path w="535304" h="1504314">
                <a:moveTo>
                  <a:pt x="534822" y="350735"/>
                </a:moveTo>
                <a:lnTo>
                  <a:pt x="528345" y="307073"/>
                </a:lnTo>
                <a:lnTo>
                  <a:pt x="509473" y="267169"/>
                </a:lnTo>
                <a:lnTo>
                  <a:pt x="479831" y="234454"/>
                </a:lnTo>
                <a:lnTo>
                  <a:pt x="441972" y="211759"/>
                </a:lnTo>
                <a:lnTo>
                  <a:pt x="399148" y="201041"/>
                </a:lnTo>
                <a:lnTo>
                  <a:pt x="384403" y="200317"/>
                </a:lnTo>
                <a:lnTo>
                  <a:pt x="377012" y="200494"/>
                </a:lnTo>
                <a:lnTo>
                  <a:pt x="333730" y="209105"/>
                </a:lnTo>
                <a:lnTo>
                  <a:pt x="294792" y="229920"/>
                </a:lnTo>
                <a:lnTo>
                  <a:pt x="263588" y="261124"/>
                </a:lnTo>
                <a:lnTo>
                  <a:pt x="242773" y="300062"/>
                </a:lnTo>
                <a:lnTo>
                  <a:pt x="234162" y="343344"/>
                </a:lnTo>
                <a:lnTo>
                  <a:pt x="233984" y="350735"/>
                </a:lnTo>
                <a:lnTo>
                  <a:pt x="234162" y="358127"/>
                </a:lnTo>
                <a:lnTo>
                  <a:pt x="242773" y="401396"/>
                </a:lnTo>
                <a:lnTo>
                  <a:pt x="263588" y="440347"/>
                </a:lnTo>
                <a:lnTo>
                  <a:pt x="294792" y="471551"/>
                </a:lnTo>
                <a:lnTo>
                  <a:pt x="333730" y="492366"/>
                </a:lnTo>
                <a:lnTo>
                  <a:pt x="377012" y="500976"/>
                </a:lnTo>
                <a:lnTo>
                  <a:pt x="384403" y="501154"/>
                </a:lnTo>
                <a:lnTo>
                  <a:pt x="391795" y="500976"/>
                </a:lnTo>
                <a:lnTo>
                  <a:pt x="435076" y="492366"/>
                </a:lnTo>
                <a:lnTo>
                  <a:pt x="474014" y="471551"/>
                </a:lnTo>
                <a:lnTo>
                  <a:pt x="505218" y="440347"/>
                </a:lnTo>
                <a:lnTo>
                  <a:pt x="526034" y="401396"/>
                </a:lnTo>
                <a:lnTo>
                  <a:pt x="534644" y="358127"/>
                </a:lnTo>
                <a:lnTo>
                  <a:pt x="534822" y="35073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2" name="object 42"/>
          <p:cNvSpPr txBox="1"/>
          <p:nvPr/>
        </p:nvSpPr>
        <p:spPr>
          <a:xfrm>
            <a:off x="1764965" y="4181701"/>
            <a:ext cx="3778620" cy="763746"/>
          </a:xfrm>
          <a:prstGeom prst="rect">
            <a:avLst/>
          </a:prstGeom>
        </p:spPr>
        <p:txBody>
          <a:bodyPr vert="horz" wrap="square" lIns="0" tIns="14235" rIns="0" bIns="0" rtlCol="0">
            <a:spAutoFit/>
          </a:bodyPr>
          <a:lstStyle/>
          <a:p>
            <a:pPr marL="14234" marR="5694">
              <a:lnSpc>
                <a:spcPct val="125299"/>
              </a:lnSpc>
              <a:spcBef>
                <a:spcPts val="112"/>
              </a:spcBef>
            </a:pPr>
            <a:r>
              <a:rPr sz="1177" spc="-22" dirty="0">
                <a:latin typeface="Noto Sans JP" panose="020B0200000000000000" pitchFamily="50" charset="-128"/>
                <a:ea typeface="Noto Sans JP" panose="020B0200000000000000" pitchFamily="50" charset="-128"/>
                <a:cs typeface="PMingLiU"/>
              </a:rPr>
              <a:t>入社初日からプロジェクトに貢献できるため、採用後の長期的な研修は不要</a:t>
            </a:r>
            <a:endParaRPr sz="1177">
              <a:latin typeface="Noto Sans JP" panose="020B0200000000000000" pitchFamily="50" charset="-128"/>
              <a:ea typeface="Noto Sans JP" panose="020B0200000000000000" pitchFamily="50" charset="-128"/>
              <a:cs typeface="PMingLiU"/>
            </a:endParaRPr>
          </a:p>
          <a:p>
            <a:pPr marL="14234">
              <a:spcBef>
                <a:spcPts val="946"/>
              </a:spcBef>
            </a:pPr>
            <a:r>
              <a:rPr sz="1177" spc="-28" dirty="0">
                <a:latin typeface="Noto Sans JP" panose="020B0200000000000000" pitchFamily="50" charset="-128"/>
                <a:ea typeface="Noto Sans JP" panose="020B0200000000000000" pitchFamily="50" charset="-128"/>
                <a:cs typeface="PMingLiU"/>
              </a:rPr>
              <a:t>育成にかかるコストと時間を大幅に削減</a:t>
            </a:r>
            <a:endParaRPr sz="1177">
              <a:latin typeface="Noto Sans JP" panose="020B0200000000000000" pitchFamily="50" charset="-128"/>
              <a:ea typeface="Noto Sans JP" panose="020B0200000000000000" pitchFamily="50" charset="-128"/>
              <a:cs typeface="PMingLiU"/>
            </a:endParaRPr>
          </a:p>
        </p:txBody>
      </p:sp>
      <p:sp>
        <p:nvSpPr>
          <p:cNvPr id="43" name="object 43"/>
          <p:cNvSpPr txBox="1"/>
          <p:nvPr/>
        </p:nvSpPr>
        <p:spPr>
          <a:xfrm>
            <a:off x="6415733" y="3780643"/>
            <a:ext cx="187187" cy="240757"/>
          </a:xfrm>
          <a:prstGeom prst="rect">
            <a:avLst/>
          </a:prstGeom>
        </p:spPr>
        <p:txBody>
          <a:bodyPr vert="horz" wrap="square" lIns="0" tIns="16369" rIns="0" bIns="0" rtlCol="0">
            <a:spAutoFit/>
          </a:bodyPr>
          <a:lstStyle/>
          <a:p>
            <a:pPr marL="14234">
              <a:spcBef>
                <a:spcPts val="128"/>
              </a:spcBef>
            </a:pPr>
            <a:r>
              <a:rPr sz="1457" b="1" spc="-151" dirty="0">
                <a:solidFill>
                  <a:srgbClr val="FFFFFF"/>
                </a:solidFill>
                <a:latin typeface="Noto Sans JP" panose="020B0200000000000000" pitchFamily="50" charset="-128"/>
                <a:ea typeface="Noto Sans JP" panose="020B0200000000000000" pitchFamily="50" charset="-128"/>
                <a:cs typeface="Yu Gothic"/>
              </a:rPr>
              <a:t>④</a:t>
            </a:r>
            <a:endParaRPr sz="1457" dirty="0">
              <a:latin typeface="Noto Sans JP" panose="020B0200000000000000" pitchFamily="50" charset="-128"/>
              <a:ea typeface="Noto Sans JP" panose="020B0200000000000000" pitchFamily="50" charset="-128"/>
              <a:cs typeface="Yu Gothic"/>
            </a:endParaRPr>
          </a:p>
        </p:txBody>
      </p:sp>
      <p:sp>
        <p:nvSpPr>
          <p:cNvPr id="44" name="object 44"/>
          <p:cNvSpPr txBox="1"/>
          <p:nvPr/>
        </p:nvSpPr>
        <p:spPr>
          <a:xfrm>
            <a:off x="6785458" y="3722841"/>
            <a:ext cx="2089664" cy="317560"/>
          </a:xfrm>
          <a:prstGeom prst="rect">
            <a:avLst/>
          </a:prstGeom>
        </p:spPr>
        <p:txBody>
          <a:bodyPr vert="horz" wrap="square" lIns="0" tIns="15658" rIns="0" bIns="0" rtlCol="0">
            <a:spAutoFit/>
          </a:bodyPr>
          <a:lstStyle/>
          <a:p>
            <a:pPr marL="14234">
              <a:spcBef>
                <a:spcPts val="123"/>
              </a:spcBef>
            </a:pPr>
            <a:r>
              <a:rPr sz="1905" b="1" spc="-151" dirty="0">
                <a:latin typeface="Noto Sans JP" panose="020B0200000000000000" pitchFamily="50" charset="-128"/>
                <a:ea typeface="Noto Sans JP" panose="020B0200000000000000" pitchFamily="50" charset="-128"/>
                <a:cs typeface="SimSun"/>
              </a:rPr>
              <a:t>採</a:t>
            </a:r>
            <a:r>
              <a:rPr sz="1849" b="1" spc="-50" dirty="0">
                <a:latin typeface="Noto Sans JP" panose="020B0200000000000000" pitchFamily="50" charset="-128"/>
                <a:ea typeface="Noto Sans JP" panose="020B0200000000000000" pitchFamily="50" charset="-128"/>
                <a:cs typeface="PMingLiU"/>
              </a:rPr>
              <a:t>用リスクの</a:t>
            </a:r>
            <a:r>
              <a:rPr sz="1961" b="1" spc="-151" dirty="0">
                <a:latin typeface="Noto Sans JP" panose="020B0200000000000000" pitchFamily="50" charset="-128"/>
                <a:ea typeface="Noto Sans JP" panose="020B0200000000000000" pitchFamily="50" charset="-128"/>
                <a:cs typeface="SimSun"/>
              </a:rPr>
              <a:t>最小化</a:t>
            </a:r>
            <a:endParaRPr sz="1961" b="1" dirty="0">
              <a:latin typeface="Noto Sans JP" panose="020B0200000000000000" pitchFamily="50" charset="-128"/>
              <a:ea typeface="Noto Sans JP" panose="020B0200000000000000" pitchFamily="50" charset="-128"/>
              <a:cs typeface="SimSun"/>
            </a:endParaRPr>
          </a:p>
        </p:txBody>
      </p:sp>
      <p:pic>
        <p:nvPicPr>
          <p:cNvPr id="48" name="object 48"/>
          <p:cNvPicPr/>
          <p:nvPr/>
        </p:nvPicPr>
        <p:blipFill>
          <a:blip r:embed="rId7" cstate="print">
            <a:duotone>
              <a:prstClr val="black"/>
              <a:schemeClr val="accent1">
                <a:tint val="45000"/>
                <a:satMod val="400000"/>
              </a:schemeClr>
            </a:duotone>
          </a:blip>
          <a:stretch>
            <a:fillRect/>
          </a:stretch>
        </p:blipFill>
        <p:spPr>
          <a:xfrm>
            <a:off x="6509327" y="4362661"/>
            <a:ext cx="280997" cy="337197"/>
          </a:xfrm>
          <a:prstGeom prst="rect">
            <a:avLst/>
          </a:prstGeom>
        </p:spPr>
      </p:pic>
      <p:pic>
        <p:nvPicPr>
          <p:cNvPr id="49" name="object 49"/>
          <p:cNvPicPr/>
          <p:nvPr/>
        </p:nvPicPr>
        <p:blipFill>
          <a:blip r:embed="rId4" cstate="print">
            <a:duotone>
              <a:prstClr val="black"/>
              <a:schemeClr val="accent1">
                <a:tint val="45000"/>
                <a:satMod val="400000"/>
              </a:schemeClr>
            </a:duotone>
          </a:blip>
          <a:stretch>
            <a:fillRect/>
          </a:stretch>
        </p:blipFill>
        <p:spPr>
          <a:xfrm>
            <a:off x="7099423" y="4268996"/>
            <a:ext cx="149865" cy="149865"/>
          </a:xfrm>
          <a:prstGeom prst="rect">
            <a:avLst/>
          </a:prstGeom>
        </p:spPr>
      </p:pic>
      <p:pic>
        <p:nvPicPr>
          <p:cNvPr id="50" name="object 50"/>
          <p:cNvPicPr/>
          <p:nvPr/>
        </p:nvPicPr>
        <p:blipFill>
          <a:blip r:embed="rId4" cstate="print">
            <a:duotone>
              <a:prstClr val="black"/>
              <a:schemeClr val="accent1">
                <a:tint val="45000"/>
                <a:satMod val="400000"/>
              </a:schemeClr>
            </a:duotone>
          </a:blip>
          <a:stretch>
            <a:fillRect/>
          </a:stretch>
        </p:blipFill>
        <p:spPr>
          <a:xfrm>
            <a:off x="7099423" y="4793524"/>
            <a:ext cx="149865" cy="149865"/>
          </a:xfrm>
          <a:prstGeom prst="rect">
            <a:avLst/>
          </a:prstGeom>
        </p:spPr>
      </p:pic>
      <p:sp>
        <p:nvSpPr>
          <p:cNvPr id="51" name="object 51"/>
          <p:cNvSpPr txBox="1"/>
          <p:nvPr/>
        </p:nvSpPr>
        <p:spPr>
          <a:xfrm>
            <a:off x="7309987" y="4181701"/>
            <a:ext cx="3775773" cy="763746"/>
          </a:xfrm>
          <a:prstGeom prst="rect">
            <a:avLst/>
          </a:prstGeom>
        </p:spPr>
        <p:txBody>
          <a:bodyPr vert="horz" wrap="square" lIns="0" tIns="14235" rIns="0" bIns="0" rtlCol="0">
            <a:spAutoFit/>
          </a:bodyPr>
          <a:lstStyle/>
          <a:p>
            <a:pPr marL="14234" marR="5694">
              <a:lnSpc>
                <a:spcPct val="125299"/>
              </a:lnSpc>
              <a:spcBef>
                <a:spcPts val="112"/>
              </a:spcBef>
            </a:pPr>
            <a:r>
              <a:rPr sz="1177" spc="-28" dirty="0">
                <a:latin typeface="Noto Sans JP" panose="020B0200000000000000" pitchFamily="50" charset="-128"/>
                <a:ea typeface="Noto Sans JP" panose="020B0200000000000000" pitchFamily="50" charset="-128"/>
                <a:cs typeface="PMingLiU"/>
              </a:rPr>
              <a:t>完全成功報酬制のため、採用が決定するまで費用は一切</a:t>
            </a:r>
            <a:r>
              <a:rPr sz="1177" spc="-22" dirty="0">
                <a:latin typeface="Noto Sans JP" panose="020B0200000000000000" pitchFamily="50" charset="-128"/>
                <a:ea typeface="Noto Sans JP" panose="020B0200000000000000" pitchFamily="50" charset="-128"/>
                <a:cs typeface="PMingLiU"/>
              </a:rPr>
              <a:t>かかりません</a:t>
            </a:r>
            <a:endParaRPr sz="1177">
              <a:latin typeface="Noto Sans JP" panose="020B0200000000000000" pitchFamily="50" charset="-128"/>
              <a:ea typeface="Noto Sans JP" panose="020B0200000000000000" pitchFamily="50" charset="-128"/>
              <a:cs typeface="PMingLiU"/>
            </a:endParaRPr>
          </a:p>
          <a:p>
            <a:pPr marL="14234">
              <a:spcBef>
                <a:spcPts val="946"/>
              </a:spcBef>
            </a:pPr>
            <a:r>
              <a:rPr sz="1177" spc="-34" dirty="0">
                <a:latin typeface="Noto Sans JP" panose="020B0200000000000000" pitchFamily="50" charset="-128"/>
                <a:ea typeface="Noto Sans JP" panose="020B0200000000000000" pitchFamily="50" charset="-128"/>
                <a:cs typeface="PMingLiU"/>
              </a:rPr>
              <a:t>入社後の定着支援も行い、早期離職のリスクを低減</a:t>
            </a:r>
            <a:endParaRPr sz="1177">
              <a:latin typeface="Noto Sans JP" panose="020B0200000000000000" pitchFamily="50" charset="-128"/>
              <a:ea typeface="Noto Sans JP" panose="020B0200000000000000" pitchFamily="50" charset="-128"/>
              <a:cs typeface="PMingLiU"/>
            </a:endParaRPr>
          </a:p>
        </p:txBody>
      </p:sp>
      <p:sp>
        <p:nvSpPr>
          <p:cNvPr id="52" name="object 52"/>
          <p:cNvSpPr txBox="1"/>
          <p:nvPr/>
        </p:nvSpPr>
        <p:spPr>
          <a:xfrm>
            <a:off x="4284152" y="5806683"/>
            <a:ext cx="3421327" cy="195514"/>
          </a:xfrm>
          <a:prstGeom prst="rect">
            <a:avLst/>
          </a:prstGeom>
        </p:spPr>
        <p:txBody>
          <a:bodyPr vert="horz" wrap="square" lIns="0" tIns="14235" rIns="0" bIns="0" rtlCol="0">
            <a:spAutoFit/>
          </a:bodyPr>
          <a:lstStyle/>
          <a:p>
            <a:pPr marL="14234">
              <a:spcBef>
                <a:spcPts val="112"/>
              </a:spcBef>
            </a:pPr>
            <a:r>
              <a:rPr sz="1177" spc="-22" dirty="0">
                <a:latin typeface="Noto Sans JP" panose="020B0200000000000000" pitchFamily="50" charset="-128"/>
                <a:ea typeface="Noto Sans JP" panose="020B0200000000000000" pitchFamily="50" charset="-128"/>
                <a:cs typeface="PMingLiU"/>
              </a:rPr>
              <a:t>採用市場における課題を解決するための</a:t>
            </a:r>
            <a:r>
              <a:rPr sz="1177" spc="128" dirty="0">
                <a:latin typeface="Noto Sans JP" panose="020B0200000000000000" pitchFamily="50" charset="-128"/>
                <a:ea typeface="Noto Sans JP" panose="020B0200000000000000" pitchFamily="50" charset="-128"/>
                <a:cs typeface="Trebuchet MS"/>
              </a:rPr>
              <a:t>4</a:t>
            </a:r>
            <a:r>
              <a:rPr sz="1177" spc="-22" dirty="0">
                <a:latin typeface="Noto Sans JP" panose="020B0200000000000000" pitchFamily="50" charset="-128"/>
                <a:ea typeface="Noto Sans JP" panose="020B0200000000000000" pitchFamily="50" charset="-128"/>
                <a:cs typeface="PMingLiU"/>
              </a:rPr>
              <a:t>つの特徴</a:t>
            </a:r>
            <a:endParaRPr sz="1177">
              <a:latin typeface="Noto Sans JP" panose="020B0200000000000000" pitchFamily="50" charset="-128"/>
              <a:ea typeface="Noto Sans JP" panose="020B0200000000000000" pitchFamily="50" charset="-128"/>
              <a:cs typeface="PMingLiU"/>
            </a:endParaRPr>
          </a:p>
        </p:txBody>
      </p:sp>
      <p:sp>
        <p:nvSpPr>
          <p:cNvPr id="57" name="object 5">
            <a:extLst>
              <a:ext uri="{FF2B5EF4-FFF2-40B4-BE49-F238E27FC236}">
                <a16:creationId xmlns:a16="http://schemas.microsoft.com/office/drawing/2014/main" id="{815F29AA-FE69-37EB-9595-1E64DFE6AAD0}"/>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 name="object 28">
            <a:extLst>
              <a:ext uri="{FF2B5EF4-FFF2-40B4-BE49-F238E27FC236}">
                <a16:creationId xmlns:a16="http://schemas.microsoft.com/office/drawing/2014/main" id="{2F19FD24-EAE4-B78A-F483-C3143A7DE26E}"/>
              </a:ext>
            </a:extLst>
          </p:cNvPr>
          <p:cNvSpPr/>
          <p:nvPr/>
        </p:nvSpPr>
        <p:spPr>
          <a:xfrm>
            <a:off x="4094956" y="5664444"/>
            <a:ext cx="3610523"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9D26D326-3537-EBD6-1C6A-860ADABF0721}"/>
              </a:ext>
            </a:extLst>
          </p:cNvPr>
          <p:cNvSpPr/>
          <p:nvPr/>
        </p:nvSpPr>
        <p:spPr>
          <a:xfrm>
            <a:off x="4076221" y="5664444"/>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32251770-8719-78C9-8B0D-41C1D91B3C2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7" name="object 24">
            <a:extLst>
              <a:ext uri="{FF2B5EF4-FFF2-40B4-BE49-F238E27FC236}">
                <a16:creationId xmlns:a16="http://schemas.microsoft.com/office/drawing/2014/main" id="{E0ABF884-32C0-8A25-A197-67D6EA820CC0}"/>
              </a:ext>
            </a:extLst>
          </p:cNvPr>
          <p:cNvSpPr/>
          <p:nvPr/>
        </p:nvSpPr>
        <p:spPr>
          <a:xfrm>
            <a:off x="816586" y="2030748"/>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3" name="object 24">
            <a:extLst>
              <a:ext uri="{FF2B5EF4-FFF2-40B4-BE49-F238E27FC236}">
                <a16:creationId xmlns:a16="http://schemas.microsoft.com/office/drawing/2014/main" id="{3E9AC210-7E0A-86B0-BED7-EB127B06F4B6}"/>
              </a:ext>
            </a:extLst>
          </p:cNvPr>
          <p:cNvSpPr/>
          <p:nvPr/>
        </p:nvSpPr>
        <p:spPr>
          <a:xfrm>
            <a:off x="816586" y="4242660"/>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4" name="object 24">
            <a:extLst>
              <a:ext uri="{FF2B5EF4-FFF2-40B4-BE49-F238E27FC236}">
                <a16:creationId xmlns:a16="http://schemas.microsoft.com/office/drawing/2014/main" id="{4E4B233A-2509-AF30-3BD3-18FC552A8F52}"/>
              </a:ext>
            </a:extLst>
          </p:cNvPr>
          <p:cNvSpPr/>
          <p:nvPr/>
        </p:nvSpPr>
        <p:spPr>
          <a:xfrm>
            <a:off x="6359436" y="2015487"/>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5" name="object 24">
            <a:extLst>
              <a:ext uri="{FF2B5EF4-FFF2-40B4-BE49-F238E27FC236}">
                <a16:creationId xmlns:a16="http://schemas.microsoft.com/office/drawing/2014/main" id="{D5D3E3D0-9FC3-1282-5F33-FFCA5B6ABAA6}"/>
              </a:ext>
            </a:extLst>
          </p:cNvPr>
          <p:cNvSpPr/>
          <p:nvPr/>
        </p:nvSpPr>
        <p:spPr>
          <a:xfrm>
            <a:off x="6358909" y="4208394"/>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4D3037E0-4E90-2398-93AF-B1D55A4C7730}"/>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748730" y="111178"/>
            <a:ext cx="2753005" cy="437056"/>
          </a:xfrm>
          <a:prstGeom prst="rect">
            <a:avLst/>
          </a:prstGeom>
        </p:spPr>
        <p:txBody>
          <a:bodyPr vert="horz" wrap="square" lIns="0" tIns="17793" rIns="0" bIns="0" rtlCol="0">
            <a:spAutoFit/>
          </a:bodyPr>
          <a:lstStyle/>
          <a:p>
            <a:pPr marL="14234">
              <a:spcBef>
                <a:spcPts val="140"/>
              </a:spcBef>
            </a:pPr>
            <a:r>
              <a:rPr sz="3026" b="1" spc="-398" dirty="0">
                <a:solidFill>
                  <a:schemeClr val="bg1"/>
                </a:solidFill>
                <a:latin typeface="Noto Sans JP" panose="020B0200000000000000" pitchFamily="50" charset="-128"/>
                <a:ea typeface="Noto Sans JP" panose="020B0200000000000000" pitchFamily="50" charset="-128"/>
              </a:rPr>
              <a:t>対応</a:t>
            </a:r>
            <a:r>
              <a:rPr sz="2970" b="1" spc="-325" dirty="0">
                <a:solidFill>
                  <a:schemeClr val="bg1"/>
                </a:solidFill>
                <a:latin typeface="Noto Sans JP" panose="020B0200000000000000" pitchFamily="50" charset="-128"/>
                <a:ea typeface="Noto Sans JP" panose="020B0200000000000000" pitchFamily="50" charset="-128"/>
                <a:cs typeface="SimSun"/>
              </a:rPr>
              <a:t>職</a:t>
            </a:r>
            <a:r>
              <a:rPr sz="2802" b="1" spc="-168" dirty="0">
                <a:solidFill>
                  <a:schemeClr val="bg1"/>
                </a:solidFill>
                <a:latin typeface="Noto Sans JP" panose="020B0200000000000000" pitchFamily="50" charset="-128"/>
                <a:ea typeface="Noto Sans JP" panose="020B0200000000000000" pitchFamily="50" charset="-128"/>
              </a:rPr>
              <a:t>種</a:t>
            </a:r>
            <a:r>
              <a:rPr sz="2690" b="1" spc="-34" dirty="0">
                <a:solidFill>
                  <a:schemeClr val="bg1"/>
                </a:solidFill>
                <a:latin typeface="Noto Sans JP" panose="020B0200000000000000" pitchFamily="50" charset="-128"/>
                <a:ea typeface="Noto Sans JP" panose="020B0200000000000000" pitchFamily="50" charset="-128"/>
              </a:rPr>
              <a:t>・スキル</a:t>
            </a:r>
            <a:endParaRPr sz="2690" b="1" dirty="0">
              <a:solidFill>
                <a:schemeClr val="bg1"/>
              </a:solidFill>
              <a:latin typeface="Noto Sans JP" panose="020B0200000000000000" pitchFamily="50" charset="-128"/>
              <a:ea typeface="Noto Sans JP" panose="020B0200000000000000" pitchFamily="50" charset="-128"/>
              <a:cs typeface="SimSun"/>
            </a:endParaRPr>
          </a:p>
        </p:txBody>
      </p:sp>
      <p:sp>
        <p:nvSpPr>
          <p:cNvPr id="8" name="object 8"/>
          <p:cNvSpPr/>
          <p:nvPr/>
        </p:nvSpPr>
        <p:spPr>
          <a:xfrm>
            <a:off x="649894" y="1426285"/>
            <a:ext cx="3433427" cy="1948740"/>
          </a:xfrm>
          <a:custGeom>
            <a:avLst/>
            <a:gdLst/>
            <a:ahLst/>
            <a:cxnLst/>
            <a:rect l="l" t="t" r="r" b="b"/>
            <a:pathLst>
              <a:path w="3063240" h="1738630">
                <a:moveTo>
                  <a:pt x="3000266" y="1738193"/>
                </a:moveTo>
                <a:lnTo>
                  <a:pt x="50752" y="1738193"/>
                </a:lnTo>
                <a:lnTo>
                  <a:pt x="47219" y="1737765"/>
                </a:lnTo>
                <a:lnTo>
                  <a:pt x="13387" y="1715508"/>
                </a:lnTo>
                <a:lnTo>
                  <a:pt x="0" y="1675729"/>
                </a:lnTo>
                <a:lnTo>
                  <a:pt x="0" y="1671339"/>
                </a:lnTo>
                <a:lnTo>
                  <a:pt x="0" y="62463"/>
                </a:lnTo>
                <a:lnTo>
                  <a:pt x="13387" y="22684"/>
                </a:lnTo>
                <a:lnTo>
                  <a:pt x="47219" y="428"/>
                </a:lnTo>
                <a:lnTo>
                  <a:pt x="50752" y="0"/>
                </a:lnTo>
                <a:lnTo>
                  <a:pt x="3000266" y="0"/>
                </a:lnTo>
                <a:lnTo>
                  <a:pt x="3036667" y="13705"/>
                </a:lnTo>
                <a:lnTo>
                  <a:pt x="3059320" y="45325"/>
                </a:lnTo>
                <a:lnTo>
                  <a:pt x="3062730" y="62463"/>
                </a:lnTo>
                <a:lnTo>
                  <a:pt x="3062730" y="1675729"/>
                </a:lnTo>
                <a:lnTo>
                  <a:pt x="3049024" y="1712131"/>
                </a:lnTo>
                <a:lnTo>
                  <a:pt x="3017404" y="1734784"/>
                </a:lnTo>
                <a:lnTo>
                  <a:pt x="3004613" y="1737765"/>
                </a:lnTo>
                <a:lnTo>
                  <a:pt x="3000266" y="173819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9" name="object 9"/>
          <p:cNvSpPr/>
          <p:nvPr/>
        </p:nvSpPr>
        <p:spPr>
          <a:xfrm>
            <a:off x="635844" y="1426656"/>
            <a:ext cx="67615" cy="1948028"/>
          </a:xfrm>
          <a:custGeom>
            <a:avLst/>
            <a:gdLst/>
            <a:ahLst/>
            <a:cxnLst/>
            <a:rect l="l" t="t" r="r" b="b"/>
            <a:pathLst>
              <a:path w="60325" h="1737995">
                <a:moveTo>
                  <a:pt x="60272" y="1737530"/>
                </a:moveTo>
                <a:lnTo>
                  <a:pt x="24462" y="1722712"/>
                </a:lnTo>
                <a:lnTo>
                  <a:pt x="2862" y="1690386"/>
                </a:lnTo>
                <a:lnTo>
                  <a:pt x="0" y="1671008"/>
                </a:lnTo>
                <a:lnTo>
                  <a:pt x="0" y="66522"/>
                </a:lnTo>
                <a:lnTo>
                  <a:pt x="11256" y="29373"/>
                </a:lnTo>
                <a:lnTo>
                  <a:pt x="41269" y="4757"/>
                </a:lnTo>
                <a:lnTo>
                  <a:pt x="60272" y="0"/>
                </a:lnTo>
                <a:lnTo>
                  <a:pt x="55982" y="1365"/>
                </a:lnTo>
                <a:lnTo>
                  <a:pt x="45744" y="8150"/>
                </a:lnTo>
                <a:lnTo>
                  <a:pt x="26859" y="47144"/>
                </a:lnTo>
                <a:lnTo>
                  <a:pt x="25070" y="66522"/>
                </a:lnTo>
                <a:lnTo>
                  <a:pt x="25070" y="1671008"/>
                </a:lnTo>
                <a:lnTo>
                  <a:pt x="33390" y="1712012"/>
                </a:lnTo>
                <a:lnTo>
                  <a:pt x="55982" y="1736165"/>
                </a:lnTo>
                <a:lnTo>
                  <a:pt x="60272" y="173753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851276" y="2213078"/>
            <a:ext cx="19217" cy="899637"/>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3" name="object 13"/>
          <p:cNvPicPr/>
          <p:nvPr/>
        </p:nvPicPr>
        <p:blipFill>
          <a:blip r:embed="rId3" cstate="print">
            <a:duotone>
              <a:prstClr val="black"/>
              <a:schemeClr val="accent1">
                <a:tint val="45000"/>
                <a:satMod val="400000"/>
              </a:schemeClr>
            </a:duotone>
          </a:blip>
          <a:stretch>
            <a:fillRect/>
          </a:stretch>
        </p:blipFill>
        <p:spPr>
          <a:xfrm>
            <a:off x="963675" y="1688549"/>
            <a:ext cx="224797" cy="299730"/>
          </a:xfrm>
          <a:prstGeom prst="rect">
            <a:avLst/>
          </a:prstGeom>
        </p:spPr>
      </p:pic>
      <p:sp>
        <p:nvSpPr>
          <p:cNvPr id="14" name="object 14"/>
          <p:cNvSpPr txBox="1"/>
          <p:nvPr/>
        </p:nvSpPr>
        <p:spPr>
          <a:xfrm>
            <a:off x="1402420" y="1703779"/>
            <a:ext cx="1718849" cy="271597"/>
          </a:xfrm>
          <a:prstGeom prst="rect">
            <a:avLst/>
          </a:prstGeom>
        </p:spPr>
        <p:txBody>
          <a:bodyPr vert="horz" wrap="square" lIns="0" tIns="12811" rIns="0" bIns="0" rtlCol="0">
            <a:spAutoFit/>
          </a:bodyPr>
          <a:lstStyle/>
          <a:p>
            <a:pPr marL="14234">
              <a:spcBef>
                <a:spcPts val="101"/>
              </a:spcBef>
            </a:pPr>
            <a:r>
              <a:rPr sz="1625" b="1" spc="-174" dirty="0">
                <a:latin typeface="Noto Sans JP" panose="020B0200000000000000" pitchFamily="50" charset="-128"/>
                <a:ea typeface="Noto Sans JP" panose="020B0200000000000000" pitchFamily="50" charset="-128"/>
                <a:cs typeface="SimSun"/>
              </a:rPr>
              <a:t>機械学</a:t>
            </a:r>
            <a:r>
              <a:rPr sz="1569" b="1" spc="-101" dirty="0">
                <a:latin typeface="Noto Sans JP" panose="020B0200000000000000" pitchFamily="50" charset="-128"/>
                <a:ea typeface="Noto Sans JP" panose="020B0200000000000000" pitchFamily="50" charset="-128"/>
                <a:cs typeface="PMingLiU"/>
              </a:rPr>
              <a:t>習</a:t>
            </a:r>
            <a:r>
              <a:rPr sz="1681" b="1" spc="-191" dirty="0">
                <a:latin typeface="Noto Sans JP" panose="020B0200000000000000" pitchFamily="50" charset="-128"/>
                <a:ea typeface="Noto Sans JP" panose="020B0200000000000000" pitchFamily="50" charset="-128"/>
                <a:cs typeface="SimSun"/>
              </a:rPr>
              <a:t>エンジニア</a:t>
            </a:r>
            <a:endParaRPr sz="1681" b="1" dirty="0">
              <a:latin typeface="Noto Sans JP" panose="020B0200000000000000" pitchFamily="50" charset="-128"/>
              <a:ea typeface="Noto Sans JP" panose="020B0200000000000000" pitchFamily="50" charset="-128"/>
              <a:cs typeface="SimSun"/>
            </a:endParaRPr>
          </a:p>
        </p:txBody>
      </p:sp>
      <p:pic>
        <p:nvPicPr>
          <p:cNvPr id="16" name="object 16"/>
          <p:cNvPicPr/>
          <p:nvPr/>
        </p:nvPicPr>
        <p:blipFill>
          <a:blip r:embed="rId4" cstate="print">
            <a:duotone>
              <a:prstClr val="black"/>
              <a:schemeClr val="accent1">
                <a:tint val="45000"/>
                <a:satMod val="400000"/>
              </a:schemeClr>
            </a:duotone>
          </a:blip>
          <a:stretch>
            <a:fillRect/>
          </a:stretch>
        </p:blipFill>
        <p:spPr>
          <a:xfrm>
            <a:off x="1019875" y="2512809"/>
            <a:ext cx="131132" cy="131131"/>
          </a:xfrm>
          <a:prstGeom prst="rect">
            <a:avLst/>
          </a:prstGeom>
        </p:spPr>
      </p:pic>
      <p:pic>
        <p:nvPicPr>
          <p:cNvPr id="17" name="object 17"/>
          <p:cNvPicPr/>
          <p:nvPr/>
        </p:nvPicPr>
        <p:blipFill>
          <a:blip r:embed="rId4" cstate="print">
            <a:duotone>
              <a:prstClr val="black"/>
              <a:schemeClr val="accent1">
                <a:tint val="45000"/>
                <a:satMod val="400000"/>
              </a:schemeClr>
            </a:duotone>
          </a:blip>
          <a:stretch>
            <a:fillRect/>
          </a:stretch>
        </p:blipFill>
        <p:spPr>
          <a:xfrm>
            <a:off x="1019875" y="2737608"/>
            <a:ext cx="131132" cy="131131"/>
          </a:xfrm>
          <a:prstGeom prst="rect">
            <a:avLst/>
          </a:prstGeom>
        </p:spPr>
      </p:pic>
      <p:pic>
        <p:nvPicPr>
          <p:cNvPr id="18" name="object 18"/>
          <p:cNvPicPr/>
          <p:nvPr/>
        </p:nvPicPr>
        <p:blipFill>
          <a:blip r:embed="rId4" cstate="print">
            <a:duotone>
              <a:prstClr val="black"/>
              <a:schemeClr val="accent1">
                <a:tint val="45000"/>
                <a:satMod val="400000"/>
              </a:schemeClr>
            </a:duotone>
          </a:blip>
          <a:stretch>
            <a:fillRect/>
          </a:stretch>
        </p:blipFill>
        <p:spPr>
          <a:xfrm>
            <a:off x="1019875" y="2962405"/>
            <a:ext cx="131132" cy="131131"/>
          </a:xfrm>
          <a:prstGeom prst="rect">
            <a:avLst/>
          </a:prstGeom>
        </p:spPr>
      </p:pic>
      <p:sp>
        <p:nvSpPr>
          <p:cNvPr id="19" name="object 19"/>
          <p:cNvSpPr txBox="1"/>
          <p:nvPr/>
        </p:nvSpPr>
        <p:spPr>
          <a:xfrm>
            <a:off x="1005640" y="2227424"/>
            <a:ext cx="2878983" cy="870944"/>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a:spcBef>
                <a:spcPts val="852"/>
              </a:spcBef>
            </a:pPr>
            <a:r>
              <a:rPr sz="1009" spc="73" dirty="0">
                <a:latin typeface="Noto Sans JP" panose="020B0200000000000000" pitchFamily="50" charset="-128"/>
                <a:ea typeface="Noto Sans JP" panose="020B0200000000000000" pitchFamily="50" charset="-128"/>
                <a:cs typeface="Trebuchet MS"/>
              </a:rPr>
              <a:t>Python</a:t>
            </a:r>
            <a:r>
              <a:rPr sz="1009" spc="-11" dirty="0">
                <a:latin typeface="Noto Sans JP" panose="020B0200000000000000" pitchFamily="50" charset="-128"/>
                <a:ea typeface="Noto Sans JP" panose="020B0200000000000000" pitchFamily="50" charset="-128"/>
                <a:cs typeface="PMingLiU"/>
              </a:rPr>
              <a:t>プログラミング</a:t>
            </a:r>
            <a:endParaRPr sz="1009" dirty="0">
              <a:latin typeface="Noto Sans JP" panose="020B0200000000000000" pitchFamily="50" charset="-128"/>
              <a:ea typeface="Noto Sans JP" panose="020B0200000000000000" pitchFamily="50" charset="-128"/>
              <a:cs typeface="PMingLiU"/>
            </a:endParaRPr>
          </a:p>
          <a:p>
            <a:pPr marL="219918" marR="813482">
              <a:lnSpc>
                <a:spcPct val="146200"/>
              </a:lnSpc>
            </a:pPr>
            <a:r>
              <a:rPr sz="1009" spc="-11" dirty="0">
                <a:latin typeface="Noto Sans JP" panose="020B0200000000000000" pitchFamily="50" charset="-128"/>
                <a:ea typeface="Noto Sans JP" panose="020B0200000000000000" pitchFamily="50" charset="-128"/>
                <a:cs typeface="PMingLiU"/>
              </a:rPr>
              <a:t>機械学習アルゴリズムの実装</a:t>
            </a:r>
            <a:r>
              <a:rPr sz="1009" spc="560" dirty="0">
                <a:latin typeface="Noto Sans JP" panose="020B0200000000000000" pitchFamily="50" charset="-128"/>
                <a:ea typeface="Noto Sans JP" panose="020B0200000000000000" pitchFamily="50" charset="-128"/>
                <a:cs typeface="PMingLiU"/>
              </a:rPr>
              <a:t> </a:t>
            </a:r>
            <a:r>
              <a:rPr sz="1009" spc="-6" dirty="0">
                <a:latin typeface="Noto Sans JP" panose="020B0200000000000000" pitchFamily="50" charset="-128"/>
                <a:ea typeface="Noto Sans JP" panose="020B0200000000000000" pitchFamily="50" charset="-128"/>
                <a:cs typeface="PMingLiU"/>
              </a:rPr>
              <a:t>モデルのトレーニングと最適化</a:t>
            </a:r>
            <a:endParaRPr sz="1009" dirty="0">
              <a:latin typeface="Noto Sans JP" panose="020B0200000000000000" pitchFamily="50" charset="-128"/>
              <a:ea typeface="Noto Sans JP" panose="020B0200000000000000" pitchFamily="50" charset="-128"/>
              <a:cs typeface="PMingLiU"/>
            </a:endParaRPr>
          </a:p>
        </p:txBody>
      </p:sp>
      <p:sp>
        <p:nvSpPr>
          <p:cNvPr id="21" name="object 21"/>
          <p:cNvSpPr/>
          <p:nvPr/>
        </p:nvSpPr>
        <p:spPr>
          <a:xfrm>
            <a:off x="4321598" y="1426285"/>
            <a:ext cx="3433427" cy="1948740"/>
          </a:xfrm>
          <a:custGeom>
            <a:avLst/>
            <a:gdLst/>
            <a:ahLst/>
            <a:cxnLst/>
            <a:rect l="l" t="t" r="r" b="b"/>
            <a:pathLst>
              <a:path w="3063240" h="1738630">
                <a:moveTo>
                  <a:pt x="3000266" y="1738193"/>
                </a:moveTo>
                <a:lnTo>
                  <a:pt x="50751" y="1738193"/>
                </a:lnTo>
                <a:lnTo>
                  <a:pt x="47219" y="1737765"/>
                </a:lnTo>
                <a:lnTo>
                  <a:pt x="13387" y="1715508"/>
                </a:lnTo>
                <a:lnTo>
                  <a:pt x="0" y="1675729"/>
                </a:lnTo>
                <a:lnTo>
                  <a:pt x="0" y="1671339"/>
                </a:lnTo>
                <a:lnTo>
                  <a:pt x="0" y="62463"/>
                </a:lnTo>
                <a:lnTo>
                  <a:pt x="13387" y="22684"/>
                </a:lnTo>
                <a:lnTo>
                  <a:pt x="47219" y="428"/>
                </a:lnTo>
                <a:lnTo>
                  <a:pt x="50751" y="0"/>
                </a:lnTo>
                <a:lnTo>
                  <a:pt x="3000266" y="0"/>
                </a:lnTo>
                <a:lnTo>
                  <a:pt x="3036668" y="13705"/>
                </a:lnTo>
                <a:lnTo>
                  <a:pt x="3059321" y="45325"/>
                </a:lnTo>
                <a:lnTo>
                  <a:pt x="3062730" y="62463"/>
                </a:lnTo>
                <a:lnTo>
                  <a:pt x="3062730" y="1675729"/>
                </a:lnTo>
                <a:lnTo>
                  <a:pt x="3049024" y="1712131"/>
                </a:lnTo>
                <a:lnTo>
                  <a:pt x="3017404" y="1734784"/>
                </a:lnTo>
                <a:lnTo>
                  <a:pt x="3004613" y="1737765"/>
                </a:lnTo>
                <a:lnTo>
                  <a:pt x="3000266" y="173819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2" name="object 22"/>
          <p:cNvSpPr/>
          <p:nvPr/>
        </p:nvSpPr>
        <p:spPr>
          <a:xfrm>
            <a:off x="4307548" y="1426656"/>
            <a:ext cx="67615" cy="1948028"/>
          </a:xfrm>
          <a:custGeom>
            <a:avLst/>
            <a:gdLst/>
            <a:ahLst/>
            <a:cxnLst/>
            <a:rect l="l" t="t" r="r" b="b"/>
            <a:pathLst>
              <a:path w="60325" h="1737995">
                <a:moveTo>
                  <a:pt x="60272" y="1737530"/>
                </a:moveTo>
                <a:lnTo>
                  <a:pt x="24462" y="1722712"/>
                </a:lnTo>
                <a:lnTo>
                  <a:pt x="2862" y="1690386"/>
                </a:lnTo>
                <a:lnTo>
                  <a:pt x="0" y="1671008"/>
                </a:lnTo>
                <a:lnTo>
                  <a:pt x="0" y="66522"/>
                </a:lnTo>
                <a:lnTo>
                  <a:pt x="11256" y="29373"/>
                </a:lnTo>
                <a:lnTo>
                  <a:pt x="41269" y="4757"/>
                </a:lnTo>
                <a:lnTo>
                  <a:pt x="60271" y="0"/>
                </a:lnTo>
                <a:lnTo>
                  <a:pt x="55982" y="1365"/>
                </a:lnTo>
                <a:lnTo>
                  <a:pt x="45744" y="8150"/>
                </a:lnTo>
                <a:lnTo>
                  <a:pt x="26859" y="47144"/>
                </a:lnTo>
                <a:lnTo>
                  <a:pt x="25070" y="66522"/>
                </a:lnTo>
                <a:lnTo>
                  <a:pt x="25070" y="1671008"/>
                </a:lnTo>
                <a:lnTo>
                  <a:pt x="33390" y="1712012"/>
                </a:lnTo>
                <a:lnTo>
                  <a:pt x="55982" y="1736165"/>
                </a:lnTo>
                <a:lnTo>
                  <a:pt x="60272" y="173753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3" name="object 23"/>
          <p:cNvSpPr/>
          <p:nvPr/>
        </p:nvSpPr>
        <p:spPr>
          <a:xfrm>
            <a:off x="4522981" y="2288011"/>
            <a:ext cx="19217" cy="899637"/>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6" name="object 26"/>
          <p:cNvPicPr/>
          <p:nvPr/>
        </p:nvPicPr>
        <p:blipFill>
          <a:blip r:embed="rId5" cstate="print">
            <a:duotone>
              <a:prstClr val="black"/>
              <a:schemeClr val="accent1">
                <a:tint val="45000"/>
                <a:satMod val="400000"/>
              </a:schemeClr>
            </a:duotone>
          </a:blip>
          <a:stretch>
            <a:fillRect/>
          </a:stretch>
        </p:blipFill>
        <p:spPr>
          <a:xfrm>
            <a:off x="4607504" y="1717911"/>
            <a:ext cx="280997" cy="299730"/>
          </a:xfrm>
          <a:prstGeom prst="rect">
            <a:avLst/>
          </a:prstGeom>
        </p:spPr>
      </p:pic>
      <p:sp>
        <p:nvSpPr>
          <p:cNvPr id="27" name="object 27"/>
          <p:cNvSpPr txBox="1"/>
          <p:nvPr/>
        </p:nvSpPr>
        <p:spPr>
          <a:xfrm>
            <a:off x="5022996" y="1747964"/>
            <a:ext cx="2810391" cy="255832"/>
          </a:xfrm>
          <a:prstGeom prst="rect">
            <a:avLst/>
          </a:prstGeom>
        </p:spPr>
        <p:txBody>
          <a:bodyPr vert="horz" wrap="square" lIns="0" tIns="6406" rIns="0" bIns="0" rtlCol="0">
            <a:spAutoFit/>
          </a:bodyPr>
          <a:lstStyle/>
          <a:p>
            <a:pPr marL="14234" marR="5694">
              <a:lnSpc>
                <a:spcPct val="102400"/>
              </a:lnSpc>
              <a:spcBef>
                <a:spcPts val="50"/>
              </a:spcBef>
            </a:pPr>
            <a:r>
              <a:rPr sz="1681" b="1" spc="-213" dirty="0">
                <a:latin typeface="Noto Sans JP" panose="020B0200000000000000" pitchFamily="50" charset="-128"/>
                <a:ea typeface="Noto Sans JP" panose="020B0200000000000000" pitchFamily="50" charset="-128"/>
                <a:cs typeface="SimSun"/>
              </a:rPr>
              <a:t>ディープラーニングエンジニ</a:t>
            </a:r>
            <a:r>
              <a:rPr sz="1681" b="1" spc="-56" dirty="0">
                <a:latin typeface="Noto Sans JP" panose="020B0200000000000000" pitchFamily="50" charset="-128"/>
                <a:ea typeface="Noto Sans JP" panose="020B0200000000000000" pitchFamily="50" charset="-128"/>
                <a:cs typeface="SimSun"/>
              </a:rPr>
              <a:t>ア</a:t>
            </a:r>
            <a:endParaRPr sz="1681" b="1" dirty="0">
              <a:latin typeface="Noto Sans JP" panose="020B0200000000000000" pitchFamily="50" charset="-128"/>
              <a:ea typeface="Noto Sans JP" panose="020B0200000000000000" pitchFamily="50" charset="-128"/>
              <a:cs typeface="SimSun"/>
            </a:endParaRPr>
          </a:p>
        </p:txBody>
      </p:sp>
      <p:pic>
        <p:nvPicPr>
          <p:cNvPr id="29" name="object 29"/>
          <p:cNvPicPr/>
          <p:nvPr/>
        </p:nvPicPr>
        <p:blipFill>
          <a:blip r:embed="rId4" cstate="print">
            <a:duotone>
              <a:prstClr val="black"/>
              <a:schemeClr val="accent1">
                <a:tint val="45000"/>
                <a:satMod val="400000"/>
              </a:schemeClr>
            </a:duotone>
          </a:blip>
          <a:stretch>
            <a:fillRect/>
          </a:stretch>
        </p:blipFill>
        <p:spPr>
          <a:xfrm>
            <a:off x="4691578" y="2587741"/>
            <a:ext cx="131132" cy="131131"/>
          </a:xfrm>
          <a:prstGeom prst="rect">
            <a:avLst/>
          </a:prstGeom>
        </p:spPr>
      </p:pic>
      <p:pic>
        <p:nvPicPr>
          <p:cNvPr id="30" name="object 30"/>
          <p:cNvPicPr/>
          <p:nvPr/>
        </p:nvPicPr>
        <p:blipFill>
          <a:blip r:embed="rId4" cstate="print">
            <a:duotone>
              <a:prstClr val="black"/>
              <a:schemeClr val="accent1">
                <a:tint val="45000"/>
                <a:satMod val="400000"/>
              </a:schemeClr>
            </a:duotone>
          </a:blip>
          <a:stretch>
            <a:fillRect/>
          </a:stretch>
        </p:blipFill>
        <p:spPr>
          <a:xfrm>
            <a:off x="4691578" y="2812540"/>
            <a:ext cx="131132" cy="131131"/>
          </a:xfrm>
          <a:prstGeom prst="rect">
            <a:avLst/>
          </a:prstGeom>
        </p:spPr>
      </p:pic>
      <p:pic>
        <p:nvPicPr>
          <p:cNvPr id="31" name="object 31"/>
          <p:cNvPicPr/>
          <p:nvPr/>
        </p:nvPicPr>
        <p:blipFill>
          <a:blip r:embed="rId4" cstate="print">
            <a:duotone>
              <a:prstClr val="black"/>
              <a:schemeClr val="accent1">
                <a:tint val="45000"/>
                <a:satMod val="400000"/>
              </a:schemeClr>
            </a:duotone>
          </a:blip>
          <a:stretch>
            <a:fillRect/>
          </a:stretch>
        </p:blipFill>
        <p:spPr>
          <a:xfrm>
            <a:off x="4691578" y="3037338"/>
            <a:ext cx="131132" cy="131131"/>
          </a:xfrm>
          <a:prstGeom prst="rect">
            <a:avLst/>
          </a:prstGeom>
        </p:spPr>
      </p:pic>
      <p:sp>
        <p:nvSpPr>
          <p:cNvPr id="32" name="object 32"/>
          <p:cNvSpPr txBox="1"/>
          <p:nvPr/>
        </p:nvSpPr>
        <p:spPr>
          <a:xfrm>
            <a:off x="4677343" y="2285951"/>
            <a:ext cx="2878983" cy="443263"/>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a:spcBef>
                <a:spcPts val="852"/>
              </a:spcBef>
            </a:pPr>
            <a:r>
              <a:rPr sz="1009" spc="-6" dirty="0" err="1">
                <a:latin typeface="Noto Sans JP" panose="020B0200000000000000" pitchFamily="50" charset="-128"/>
                <a:ea typeface="Noto Sans JP" panose="020B0200000000000000" pitchFamily="50" charset="-128"/>
                <a:cs typeface="PMingLiU"/>
              </a:rPr>
              <a:t>ニューラルネットワークの設計</a:t>
            </a:r>
            <a:endParaRPr sz="1009" dirty="0">
              <a:latin typeface="Noto Sans JP" panose="020B0200000000000000" pitchFamily="50" charset="-128"/>
              <a:ea typeface="Noto Sans JP" panose="020B0200000000000000" pitchFamily="50" charset="-128"/>
              <a:cs typeface="PMingLiU"/>
            </a:endParaRPr>
          </a:p>
        </p:txBody>
      </p:sp>
      <p:sp>
        <p:nvSpPr>
          <p:cNvPr id="34" name="object 34"/>
          <p:cNvSpPr/>
          <p:nvPr/>
        </p:nvSpPr>
        <p:spPr>
          <a:xfrm>
            <a:off x="7993302" y="1426285"/>
            <a:ext cx="3433427" cy="1948740"/>
          </a:xfrm>
          <a:custGeom>
            <a:avLst/>
            <a:gdLst/>
            <a:ahLst/>
            <a:cxnLst/>
            <a:rect l="l" t="t" r="r" b="b"/>
            <a:pathLst>
              <a:path w="3063240" h="1738630">
                <a:moveTo>
                  <a:pt x="3000266" y="1738193"/>
                </a:moveTo>
                <a:lnTo>
                  <a:pt x="50752" y="1738193"/>
                </a:lnTo>
                <a:lnTo>
                  <a:pt x="47220" y="1737765"/>
                </a:lnTo>
                <a:lnTo>
                  <a:pt x="13387" y="1715508"/>
                </a:lnTo>
                <a:lnTo>
                  <a:pt x="0" y="1675729"/>
                </a:lnTo>
                <a:lnTo>
                  <a:pt x="0" y="1671339"/>
                </a:lnTo>
                <a:lnTo>
                  <a:pt x="0" y="62463"/>
                </a:lnTo>
                <a:lnTo>
                  <a:pt x="13387" y="22684"/>
                </a:lnTo>
                <a:lnTo>
                  <a:pt x="47220" y="428"/>
                </a:lnTo>
                <a:lnTo>
                  <a:pt x="50752" y="0"/>
                </a:lnTo>
                <a:lnTo>
                  <a:pt x="3000266" y="0"/>
                </a:lnTo>
                <a:lnTo>
                  <a:pt x="3036667" y="13705"/>
                </a:lnTo>
                <a:lnTo>
                  <a:pt x="3059319" y="45325"/>
                </a:lnTo>
                <a:lnTo>
                  <a:pt x="3062729" y="62463"/>
                </a:lnTo>
                <a:lnTo>
                  <a:pt x="3062729" y="1675729"/>
                </a:lnTo>
                <a:lnTo>
                  <a:pt x="3049023" y="1712131"/>
                </a:lnTo>
                <a:lnTo>
                  <a:pt x="3017404" y="1734784"/>
                </a:lnTo>
                <a:lnTo>
                  <a:pt x="3004613" y="1737765"/>
                </a:lnTo>
                <a:lnTo>
                  <a:pt x="3000266" y="173819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5" name="object 35"/>
          <p:cNvSpPr/>
          <p:nvPr/>
        </p:nvSpPr>
        <p:spPr>
          <a:xfrm>
            <a:off x="7979252" y="1426656"/>
            <a:ext cx="67615" cy="1948028"/>
          </a:xfrm>
          <a:custGeom>
            <a:avLst/>
            <a:gdLst/>
            <a:ahLst/>
            <a:cxnLst/>
            <a:rect l="l" t="t" r="r" b="b"/>
            <a:pathLst>
              <a:path w="60325" h="1737995">
                <a:moveTo>
                  <a:pt x="60272" y="1737530"/>
                </a:moveTo>
                <a:lnTo>
                  <a:pt x="24462" y="1722712"/>
                </a:lnTo>
                <a:lnTo>
                  <a:pt x="2862" y="1690386"/>
                </a:lnTo>
                <a:lnTo>
                  <a:pt x="0" y="1671008"/>
                </a:lnTo>
                <a:lnTo>
                  <a:pt x="0" y="66522"/>
                </a:lnTo>
                <a:lnTo>
                  <a:pt x="11256" y="29373"/>
                </a:lnTo>
                <a:lnTo>
                  <a:pt x="41269" y="4757"/>
                </a:lnTo>
                <a:lnTo>
                  <a:pt x="60271" y="0"/>
                </a:lnTo>
                <a:lnTo>
                  <a:pt x="55982" y="1365"/>
                </a:lnTo>
                <a:lnTo>
                  <a:pt x="45744" y="8150"/>
                </a:lnTo>
                <a:lnTo>
                  <a:pt x="26859" y="47144"/>
                </a:lnTo>
                <a:lnTo>
                  <a:pt x="25070" y="66522"/>
                </a:lnTo>
                <a:lnTo>
                  <a:pt x="25070" y="1671008"/>
                </a:lnTo>
                <a:lnTo>
                  <a:pt x="33390" y="1712012"/>
                </a:lnTo>
                <a:lnTo>
                  <a:pt x="55982" y="1736165"/>
                </a:lnTo>
                <a:lnTo>
                  <a:pt x="60272" y="1737530"/>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6" name="object 36"/>
          <p:cNvSpPr/>
          <p:nvPr/>
        </p:nvSpPr>
        <p:spPr>
          <a:xfrm>
            <a:off x="8194684" y="2213078"/>
            <a:ext cx="19217" cy="899637"/>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9" name="object 39"/>
          <p:cNvPicPr/>
          <p:nvPr/>
        </p:nvPicPr>
        <p:blipFill>
          <a:blip r:embed="rId6" cstate="print">
            <a:duotone>
              <a:prstClr val="black"/>
              <a:schemeClr val="accent1">
                <a:tint val="45000"/>
                <a:satMod val="400000"/>
              </a:schemeClr>
            </a:duotone>
          </a:blip>
          <a:stretch>
            <a:fillRect/>
          </a:stretch>
        </p:blipFill>
        <p:spPr>
          <a:xfrm>
            <a:off x="8321277" y="1688549"/>
            <a:ext cx="224797" cy="299730"/>
          </a:xfrm>
          <a:prstGeom prst="rect">
            <a:avLst/>
          </a:prstGeom>
        </p:spPr>
      </p:pic>
      <p:sp>
        <p:nvSpPr>
          <p:cNvPr id="40" name="object 40"/>
          <p:cNvSpPr txBox="1"/>
          <p:nvPr/>
        </p:nvSpPr>
        <p:spPr>
          <a:xfrm>
            <a:off x="8742445" y="1702615"/>
            <a:ext cx="2093935" cy="271597"/>
          </a:xfrm>
          <a:prstGeom prst="rect">
            <a:avLst/>
          </a:prstGeom>
        </p:spPr>
        <p:txBody>
          <a:bodyPr vert="horz" wrap="square" lIns="0" tIns="12811" rIns="0" bIns="0" rtlCol="0">
            <a:spAutoFit/>
          </a:bodyPr>
          <a:lstStyle/>
          <a:p>
            <a:pPr marL="14234">
              <a:spcBef>
                <a:spcPts val="101"/>
              </a:spcBef>
            </a:pPr>
            <a:r>
              <a:rPr sz="1681" b="1" spc="-213" dirty="0">
                <a:latin typeface="Noto Sans JP" panose="020B0200000000000000" pitchFamily="50" charset="-128"/>
                <a:ea typeface="Noto Sans JP" panose="020B0200000000000000" pitchFamily="50" charset="-128"/>
                <a:cs typeface="SimSun"/>
              </a:rPr>
              <a:t>データサイエンティスト</a:t>
            </a:r>
            <a:endParaRPr sz="1681" b="1" dirty="0">
              <a:latin typeface="Noto Sans JP" panose="020B0200000000000000" pitchFamily="50" charset="-128"/>
              <a:ea typeface="Noto Sans JP" panose="020B0200000000000000" pitchFamily="50" charset="-128"/>
              <a:cs typeface="SimSun"/>
            </a:endParaRPr>
          </a:p>
        </p:txBody>
      </p:sp>
      <p:pic>
        <p:nvPicPr>
          <p:cNvPr id="42" name="object 42"/>
          <p:cNvPicPr/>
          <p:nvPr/>
        </p:nvPicPr>
        <p:blipFill>
          <a:blip r:embed="rId4" cstate="print">
            <a:duotone>
              <a:prstClr val="black"/>
              <a:schemeClr val="accent1">
                <a:tint val="45000"/>
                <a:satMod val="400000"/>
              </a:schemeClr>
            </a:duotone>
          </a:blip>
          <a:stretch>
            <a:fillRect/>
          </a:stretch>
        </p:blipFill>
        <p:spPr>
          <a:xfrm>
            <a:off x="8363283" y="2512809"/>
            <a:ext cx="131132" cy="131131"/>
          </a:xfrm>
          <a:prstGeom prst="rect">
            <a:avLst/>
          </a:prstGeom>
        </p:spPr>
      </p:pic>
      <p:pic>
        <p:nvPicPr>
          <p:cNvPr id="43" name="object 43"/>
          <p:cNvPicPr/>
          <p:nvPr/>
        </p:nvPicPr>
        <p:blipFill>
          <a:blip r:embed="rId4" cstate="print">
            <a:duotone>
              <a:prstClr val="black"/>
              <a:schemeClr val="accent1">
                <a:tint val="45000"/>
                <a:satMod val="400000"/>
              </a:schemeClr>
            </a:duotone>
          </a:blip>
          <a:stretch>
            <a:fillRect/>
          </a:stretch>
        </p:blipFill>
        <p:spPr>
          <a:xfrm>
            <a:off x="8363283" y="2737608"/>
            <a:ext cx="131132" cy="131131"/>
          </a:xfrm>
          <a:prstGeom prst="rect">
            <a:avLst/>
          </a:prstGeom>
        </p:spPr>
      </p:pic>
      <p:pic>
        <p:nvPicPr>
          <p:cNvPr id="44" name="object 44"/>
          <p:cNvPicPr/>
          <p:nvPr/>
        </p:nvPicPr>
        <p:blipFill>
          <a:blip r:embed="rId4" cstate="print">
            <a:duotone>
              <a:prstClr val="black"/>
              <a:schemeClr val="accent1">
                <a:tint val="45000"/>
                <a:satMod val="400000"/>
              </a:schemeClr>
            </a:duotone>
          </a:blip>
          <a:stretch>
            <a:fillRect/>
          </a:stretch>
        </p:blipFill>
        <p:spPr>
          <a:xfrm>
            <a:off x="8363283" y="2962405"/>
            <a:ext cx="131132" cy="131131"/>
          </a:xfrm>
          <a:prstGeom prst="rect">
            <a:avLst/>
          </a:prstGeom>
        </p:spPr>
      </p:pic>
      <p:sp>
        <p:nvSpPr>
          <p:cNvPr id="45" name="object 45"/>
          <p:cNvSpPr txBox="1"/>
          <p:nvPr/>
        </p:nvSpPr>
        <p:spPr>
          <a:xfrm>
            <a:off x="8349048" y="2237332"/>
            <a:ext cx="2878983" cy="638701"/>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marR="1338011">
              <a:lnSpc>
                <a:spcPct val="146200"/>
              </a:lnSpc>
              <a:spcBef>
                <a:spcPts val="297"/>
              </a:spcBef>
            </a:pPr>
            <a:r>
              <a:rPr sz="1009" spc="-11" dirty="0" err="1">
                <a:latin typeface="Noto Sans JP" panose="020B0200000000000000" pitchFamily="50" charset="-128"/>
                <a:ea typeface="Noto Sans JP" panose="020B0200000000000000" pitchFamily="50" charset="-128"/>
                <a:cs typeface="PMingLiU"/>
              </a:rPr>
              <a:t>統計分析と時序分析</a:t>
            </a:r>
            <a:r>
              <a:rPr sz="1009" spc="560" dirty="0">
                <a:latin typeface="Noto Sans JP" panose="020B0200000000000000" pitchFamily="50" charset="-128"/>
                <a:ea typeface="Noto Sans JP" panose="020B0200000000000000" pitchFamily="50" charset="-128"/>
                <a:cs typeface="PMingLiU"/>
              </a:rPr>
              <a:t> </a:t>
            </a:r>
            <a:r>
              <a:rPr sz="1009" spc="-11" dirty="0" err="1">
                <a:latin typeface="Noto Sans JP" panose="020B0200000000000000" pitchFamily="50" charset="-128"/>
                <a:ea typeface="Noto Sans JP" panose="020B0200000000000000" pitchFamily="50" charset="-128"/>
                <a:cs typeface="PMingLiU"/>
              </a:rPr>
              <a:t>機械学習モデルの評価</a:t>
            </a:r>
            <a:endParaRPr sz="1009" dirty="0">
              <a:latin typeface="Noto Sans JP" panose="020B0200000000000000" pitchFamily="50" charset="-128"/>
              <a:ea typeface="Noto Sans JP" panose="020B0200000000000000" pitchFamily="50" charset="-128"/>
              <a:cs typeface="PMingLiU"/>
            </a:endParaRPr>
          </a:p>
        </p:txBody>
      </p:sp>
      <p:sp>
        <p:nvSpPr>
          <p:cNvPr id="47" name="object 47"/>
          <p:cNvSpPr/>
          <p:nvPr/>
        </p:nvSpPr>
        <p:spPr>
          <a:xfrm>
            <a:off x="649894" y="3599334"/>
            <a:ext cx="3433427" cy="1874008"/>
          </a:xfrm>
          <a:custGeom>
            <a:avLst/>
            <a:gdLst/>
            <a:ahLst/>
            <a:cxnLst/>
            <a:rect l="l" t="t" r="r" b="b"/>
            <a:pathLst>
              <a:path w="3063240" h="1671954">
                <a:moveTo>
                  <a:pt x="3000266" y="1671339"/>
                </a:moveTo>
                <a:lnTo>
                  <a:pt x="50752" y="1671339"/>
                </a:lnTo>
                <a:lnTo>
                  <a:pt x="47219" y="1670911"/>
                </a:lnTo>
                <a:lnTo>
                  <a:pt x="13387" y="1648654"/>
                </a:lnTo>
                <a:lnTo>
                  <a:pt x="0" y="1608875"/>
                </a:lnTo>
                <a:lnTo>
                  <a:pt x="0" y="1604486"/>
                </a:lnTo>
                <a:lnTo>
                  <a:pt x="0" y="62463"/>
                </a:lnTo>
                <a:lnTo>
                  <a:pt x="13387" y="22684"/>
                </a:lnTo>
                <a:lnTo>
                  <a:pt x="47219" y="428"/>
                </a:lnTo>
                <a:lnTo>
                  <a:pt x="50752" y="0"/>
                </a:lnTo>
                <a:lnTo>
                  <a:pt x="3000266" y="0"/>
                </a:lnTo>
                <a:lnTo>
                  <a:pt x="3036667" y="13705"/>
                </a:lnTo>
                <a:lnTo>
                  <a:pt x="3059320" y="45325"/>
                </a:lnTo>
                <a:lnTo>
                  <a:pt x="3062730" y="62463"/>
                </a:lnTo>
                <a:lnTo>
                  <a:pt x="3062730" y="1608875"/>
                </a:lnTo>
                <a:lnTo>
                  <a:pt x="3049024" y="1645277"/>
                </a:lnTo>
                <a:lnTo>
                  <a:pt x="3017404" y="1667930"/>
                </a:lnTo>
                <a:lnTo>
                  <a:pt x="3004613" y="1670911"/>
                </a:lnTo>
                <a:lnTo>
                  <a:pt x="3000266" y="1671339"/>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8" name="object 48"/>
          <p:cNvSpPr/>
          <p:nvPr/>
        </p:nvSpPr>
        <p:spPr>
          <a:xfrm>
            <a:off x="635844" y="3599705"/>
            <a:ext cx="67615" cy="1872585"/>
          </a:xfrm>
          <a:custGeom>
            <a:avLst/>
            <a:gdLst/>
            <a:ahLst/>
            <a:cxnLst/>
            <a:rect l="l" t="t" r="r" b="b"/>
            <a:pathLst>
              <a:path w="60325" h="1670685">
                <a:moveTo>
                  <a:pt x="60272" y="1670677"/>
                </a:moveTo>
                <a:lnTo>
                  <a:pt x="24462" y="1655859"/>
                </a:lnTo>
                <a:lnTo>
                  <a:pt x="2862" y="1623532"/>
                </a:lnTo>
                <a:lnTo>
                  <a:pt x="0" y="1604154"/>
                </a:lnTo>
                <a:lnTo>
                  <a:pt x="0" y="66522"/>
                </a:lnTo>
                <a:lnTo>
                  <a:pt x="11256" y="29373"/>
                </a:lnTo>
                <a:lnTo>
                  <a:pt x="41269" y="4757"/>
                </a:lnTo>
                <a:lnTo>
                  <a:pt x="60272" y="0"/>
                </a:lnTo>
                <a:lnTo>
                  <a:pt x="55982" y="1365"/>
                </a:lnTo>
                <a:lnTo>
                  <a:pt x="45744" y="8150"/>
                </a:lnTo>
                <a:lnTo>
                  <a:pt x="26859" y="47144"/>
                </a:lnTo>
                <a:lnTo>
                  <a:pt x="25070" y="66522"/>
                </a:lnTo>
                <a:lnTo>
                  <a:pt x="25070" y="1604154"/>
                </a:lnTo>
                <a:lnTo>
                  <a:pt x="33390" y="1645158"/>
                </a:lnTo>
                <a:lnTo>
                  <a:pt x="55982" y="1669311"/>
                </a:lnTo>
                <a:lnTo>
                  <a:pt x="60272" y="1670677"/>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9" name="object 49"/>
          <p:cNvSpPr/>
          <p:nvPr/>
        </p:nvSpPr>
        <p:spPr>
          <a:xfrm>
            <a:off x="851276" y="4386128"/>
            <a:ext cx="19217" cy="899638"/>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52" name="object 52"/>
          <p:cNvPicPr/>
          <p:nvPr/>
        </p:nvPicPr>
        <p:blipFill>
          <a:blip r:embed="rId7" cstate="print">
            <a:duotone>
              <a:prstClr val="black"/>
              <a:schemeClr val="accent1">
                <a:tint val="45000"/>
                <a:satMod val="400000"/>
              </a:schemeClr>
            </a:duotone>
          </a:blip>
          <a:stretch>
            <a:fillRect/>
          </a:stretch>
        </p:blipFill>
        <p:spPr>
          <a:xfrm>
            <a:off x="982408" y="3861599"/>
            <a:ext cx="196698" cy="299731"/>
          </a:xfrm>
          <a:prstGeom prst="rect">
            <a:avLst/>
          </a:prstGeom>
        </p:spPr>
      </p:pic>
      <p:sp>
        <p:nvSpPr>
          <p:cNvPr id="53" name="object 53"/>
          <p:cNvSpPr txBox="1"/>
          <p:nvPr/>
        </p:nvSpPr>
        <p:spPr>
          <a:xfrm>
            <a:off x="1399037" y="3874889"/>
            <a:ext cx="1674009" cy="271597"/>
          </a:xfrm>
          <a:prstGeom prst="rect">
            <a:avLst/>
          </a:prstGeom>
        </p:spPr>
        <p:txBody>
          <a:bodyPr vert="horz" wrap="square" lIns="0" tIns="12811" rIns="0" bIns="0" rtlCol="0">
            <a:spAutoFit/>
          </a:bodyPr>
          <a:lstStyle/>
          <a:p>
            <a:pPr marL="14234">
              <a:spcBef>
                <a:spcPts val="101"/>
              </a:spcBef>
            </a:pPr>
            <a:r>
              <a:rPr sz="1457" b="1" spc="84" dirty="0">
                <a:latin typeface="Noto Sans JP" panose="020B0200000000000000" pitchFamily="50" charset="-128"/>
                <a:ea typeface="Noto Sans JP" panose="020B0200000000000000" pitchFamily="50" charset="-128"/>
                <a:cs typeface="Yu Gothic"/>
              </a:rPr>
              <a:t>MLOps</a:t>
            </a:r>
            <a:r>
              <a:rPr sz="1681" b="1" spc="-191" dirty="0">
                <a:latin typeface="Noto Sans JP" panose="020B0200000000000000" pitchFamily="50" charset="-128"/>
                <a:ea typeface="Noto Sans JP" panose="020B0200000000000000" pitchFamily="50" charset="-128"/>
                <a:cs typeface="SimSun"/>
              </a:rPr>
              <a:t>エンジニア</a:t>
            </a:r>
            <a:endParaRPr sz="1681" b="1" dirty="0">
              <a:latin typeface="Noto Sans JP" panose="020B0200000000000000" pitchFamily="50" charset="-128"/>
              <a:ea typeface="Noto Sans JP" panose="020B0200000000000000" pitchFamily="50" charset="-128"/>
              <a:cs typeface="SimSun"/>
            </a:endParaRPr>
          </a:p>
        </p:txBody>
      </p:sp>
      <p:pic>
        <p:nvPicPr>
          <p:cNvPr id="55" name="object 55"/>
          <p:cNvPicPr/>
          <p:nvPr/>
        </p:nvPicPr>
        <p:blipFill>
          <a:blip r:embed="rId4" cstate="print">
            <a:duotone>
              <a:prstClr val="black"/>
              <a:schemeClr val="accent1">
                <a:tint val="45000"/>
                <a:satMod val="400000"/>
              </a:schemeClr>
            </a:duotone>
          </a:blip>
          <a:stretch>
            <a:fillRect/>
          </a:stretch>
        </p:blipFill>
        <p:spPr>
          <a:xfrm>
            <a:off x="1019875" y="4685858"/>
            <a:ext cx="131132" cy="131131"/>
          </a:xfrm>
          <a:prstGeom prst="rect">
            <a:avLst/>
          </a:prstGeom>
        </p:spPr>
      </p:pic>
      <p:pic>
        <p:nvPicPr>
          <p:cNvPr id="56" name="object 56"/>
          <p:cNvPicPr/>
          <p:nvPr/>
        </p:nvPicPr>
        <p:blipFill>
          <a:blip r:embed="rId4" cstate="print">
            <a:duotone>
              <a:prstClr val="black"/>
              <a:schemeClr val="accent1">
                <a:tint val="45000"/>
                <a:satMod val="400000"/>
              </a:schemeClr>
            </a:duotone>
          </a:blip>
          <a:stretch>
            <a:fillRect/>
          </a:stretch>
        </p:blipFill>
        <p:spPr>
          <a:xfrm>
            <a:off x="1019875" y="4910657"/>
            <a:ext cx="131132" cy="131131"/>
          </a:xfrm>
          <a:prstGeom prst="rect">
            <a:avLst/>
          </a:prstGeom>
        </p:spPr>
      </p:pic>
      <p:pic>
        <p:nvPicPr>
          <p:cNvPr id="57" name="object 57"/>
          <p:cNvPicPr/>
          <p:nvPr/>
        </p:nvPicPr>
        <p:blipFill>
          <a:blip r:embed="rId4" cstate="print">
            <a:duotone>
              <a:prstClr val="black"/>
              <a:schemeClr val="accent1">
                <a:tint val="45000"/>
                <a:satMod val="400000"/>
              </a:schemeClr>
            </a:duotone>
          </a:blip>
          <a:stretch>
            <a:fillRect/>
          </a:stretch>
        </p:blipFill>
        <p:spPr>
          <a:xfrm>
            <a:off x="1019875" y="5135455"/>
            <a:ext cx="131132" cy="131131"/>
          </a:xfrm>
          <a:prstGeom prst="rect">
            <a:avLst/>
          </a:prstGeom>
        </p:spPr>
      </p:pic>
      <p:sp>
        <p:nvSpPr>
          <p:cNvPr id="58" name="object 58"/>
          <p:cNvSpPr txBox="1"/>
          <p:nvPr/>
        </p:nvSpPr>
        <p:spPr>
          <a:xfrm>
            <a:off x="1005640" y="4401984"/>
            <a:ext cx="2878983" cy="638701"/>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marR="446953">
              <a:lnSpc>
                <a:spcPct val="146200"/>
              </a:lnSpc>
              <a:spcBef>
                <a:spcPts val="297"/>
              </a:spcBef>
            </a:pPr>
            <a:r>
              <a:rPr sz="1009" spc="-6" dirty="0">
                <a:latin typeface="Noto Sans JP" panose="020B0200000000000000" pitchFamily="50" charset="-128"/>
                <a:ea typeface="Noto Sans JP" panose="020B0200000000000000" pitchFamily="50" charset="-128"/>
                <a:cs typeface="PMingLiU"/>
              </a:rPr>
              <a:t>機械学習の</a:t>
            </a:r>
            <a:r>
              <a:rPr sz="1009" dirty="0">
                <a:latin typeface="Noto Sans JP" panose="020B0200000000000000" pitchFamily="50" charset="-128"/>
                <a:ea typeface="Noto Sans JP" panose="020B0200000000000000" pitchFamily="50" charset="-128"/>
                <a:cs typeface="Trebuchet MS"/>
              </a:rPr>
              <a:t>CI/</a:t>
            </a:r>
            <a:r>
              <a:rPr sz="1009" dirty="0" err="1">
                <a:latin typeface="Noto Sans JP" panose="020B0200000000000000" pitchFamily="50" charset="-128"/>
                <a:ea typeface="Noto Sans JP" panose="020B0200000000000000" pitchFamily="50" charset="-128"/>
                <a:cs typeface="Trebuchet MS"/>
              </a:rPr>
              <a:t>CD</a:t>
            </a:r>
            <a:r>
              <a:rPr sz="1009" spc="-11" dirty="0" err="1">
                <a:latin typeface="Noto Sans JP" panose="020B0200000000000000" pitchFamily="50" charset="-128"/>
                <a:ea typeface="Noto Sans JP" panose="020B0200000000000000" pitchFamily="50" charset="-128"/>
                <a:cs typeface="PMingLiU"/>
              </a:rPr>
              <a:t>パイプラインの構築</a:t>
            </a:r>
            <a:r>
              <a:rPr sz="1009" spc="-6" dirty="0" err="1">
                <a:latin typeface="Noto Sans JP" panose="020B0200000000000000" pitchFamily="50" charset="-128"/>
                <a:ea typeface="Noto Sans JP" panose="020B0200000000000000" pitchFamily="50" charset="-128"/>
                <a:cs typeface="PMingLiU"/>
              </a:rPr>
              <a:t>モデルのバージョン管理</a:t>
            </a:r>
            <a:endParaRPr sz="1009" dirty="0">
              <a:latin typeface="Noto Sans JP" panose="020B0200000000000000" pitchFamily="50" charset="-128"/>
              <a:ea typeface="Noto Sans JP" panose="020B0200000000000000" pitchFamily="50" charset="-128"/>
              <a:cs typeface="PMingLiU"/>
            </a:endParaRPr>
          </a:p>
        </p:txBody>
      </p:sp>
      <p:sp>
        <p:nvSpPr>
          <p:cNvPr id="60" name="object 60"/>
          <p:cNvSpPr/>
          <p:nvPr/>
        </p:nvSpPr>
        <p:spPr>
          <a:xfrm>
            <a:off x="4321598" y="3599334"/>
            <a:ext cx="3433427" cy="1874008"/>
          </a:xfrm>
          <a:custGeom>
            <a:avLst/>
            <a:gdLst/>
            <a:ahLst/>
            <a:cxnLst/>
            <a:rect l="l" t="t" r="r" b="b"/>
            <a:pathLst>
              <a:path w="3063240" h="1671954">
                <a:moveTo>
                  <a:pt x="3000266" y="1671339"/>
                </a:moveTo>
                <a:lnTo>
                  <a:pt x="50751" y="1671339"/>
                </a:lnTo>
                <a:lnTo>
                  <a:pt x="47219" y="1670911"/>
                </a:lnTo>
                <a:lnTo>
                  <a:pt x="13387" y="1648654"/>
                </a:lnTo>
                <a:lnTo>
                  <a:pt x="0" y="1608875"/>
                </a:lnTo>
                <a:lnTo>
                  <a:pt x="0" y="1604486"/>
                </a:lnTo>
                <a:lnTo>
                  <a:pt x="0" y="62463"/>
                </a:lnTo>
                <a:lnTo>
                  <a:pt x="13387" y="22684"/>
                </a:lnTo>
                <a:lnTo>
                  <a:pt x="47219" y="428"/>
                </a:lnTo>
                <a:lnTo>
                  <a:pt x="50751" y="0"/>
                </a:lnTo>
                <a:lnTo>
                  <a:pt x="3000266" y="0"/>
                </a:lnTo>
                <a:lnTo>
                  <a:pt x="3036668" y="13705"/>
                </a:lnTo>
                <a:lnTo>
                  <a:pt x="3059321" y="45325"/>
                </a:lnTo>
                <a:lnTo>
                  <a:pt x="3062730" y="62463"/>
                </a:lnTo>
                <a:lnTo>
                  <a:pt x="3062730" y="1608875"/>
                </a:lnTo>
                <a:lnTo>
                  <a:pt x="3049024" y="1645277"/>
                </a:lnTo>
                <a:lnTo>
                  <a:pt x="3017404" y="1667930"/>
                </a:lnTo>
                <a:lnTo>
                  <a:pt x="3004613" y="1670911"/>
                </a:lnTo>
                <a:lnTo>
                  <a:pt x="3000266" y="1671339"/>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61" name="object 61"/>
          <p:cNvSpPr/>
          <p:nvPr/>
        </p:nvSpPr>
        <p:spPr>
          <a:xfrm>
            <a:off x="4307548" y="3599705"/>
            <a:ext cx="67615" cy="1872585"/>
          </a:xfrm>
          <a:custGeom>
            <a:avLst/>
            <a:gdLst/>
            <a:ahLst/>
            <a:cxnLst/>
            <a:rect l="l" t="t" r="r" b="b"/>
            <a:pathLst>
              <a:path w="60325" h="1670685">
                <a:moveTo>
                  <a:pt x="60272" y="1670677"/>
                </a:moveTo>
                <a:lnTo>
                  <a:pt x="24462" y="1655859"/>
                </a:lnTo>
                <a:lnTo>
                  <a:pt x="2862" y="1623532"/>
                </a:lnTo>
                <a:lnTo>
                  <a:pt x="0" y="1604154"/>
                </a:lnTo>
                <a:lnTo>
                  <a:pt x="0" y="66522"/>
                </a:lnTo>
                <a:lnTo>
                  <a:pt x="11256" y="29373"/>
                </a:lnTo>
                <a:lnTo>
                  <a:pt x="41269" y="4757"/>
                </a:lnTo>
                <a:lnTo>
                  <a:pt x="60271" y="0"/>
                </a:lnTo>
                <a:lnTo>
                  <a:pt x="55982" y="1365"/>
                </a:lnTo>
                <a:lnTo>
                  <a:pt x="45744" y="8150"/>
                </a:lnTo>
                <a:lnTo>
                  <a:pt x="26859" y="47144"/>
                </a:lnTo>
                <a:lnTo>
                  <a:pt x="25070" y="66522"/>
                </a:lnTo>
                <a:lnTo>
                  <a:pt x="25070" y="1604154"/>
                </a:lnTo>
                <a:lnTo>
                  <a:pt x="33390" y="1645158"/>
                </a:lnTo>
                <a:lnTo>
                  <a:pt x="55982" y="1669311"/>
                </a:lnTo>
                <a:lnTo>
                  <a:pt x="60272" y="1670677"/>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62" name="object 62"/>
          <p:cNvSpPr/>
          <p:nvPr/>
        </p:nvSpPr>
        <p:spPr>
          <a:xfrm>
            <a:off x="4522981" y="4386128"/>
            <a:ext cx="19217" cy="899638"/>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65" name="object 65"/>
          <p:cNvPicPr/>
          <p:nvPr/>
        </p:nvPicPr>
        <p:blipFill>
          <a:blip r:embed="rId8" cstate="print">
            <a:duotone>
              <a:prstClr val="black"/>
              <a:schemeClr val="accent1">
                <a:tint val="45000"/>
                <a:satMod val="400000"/>
              </a:schemeClr>
            </a:duotone>
          </a:blip>
          <a:stretch>
            <a:fillRect/>
          </a:stretch>
        </p:blipFill>
        <p:spPr>
          <a:xfrm>
            <a:off x="4613440" y="3852246"/>
            <a:ext cx="252897" cy="299731"/>
          </a:xfrm>
          <a:prstGeom prst="rect">
            <a:avLst/>
          </a:prstGeom>
        </p:spPr>
      </p:pic>
      <p:sp>
        <p:nvSpPr>
          <p:cNvPr id="66" name="object 66"/>
          <p:cNvSpPr txBox="1"/>
          <p:nvPr/>
        </p:nvSpPr>
        <p:spPr>
          <a:xfrm>
            <a:off x="5070741" y="3874890"/>
            <a:ext cx="2303898" cy="271597"/>
          </a:xfrm>
          <a:prstGeom prst="rect">
            <a:avLst/>
          </a:prstGeom>
        </p:spPr>
        <p:txBody>
          <a:bodyPr vert="horz" wrap="square" lIns="0" tIns="12811" rIns="0" bIns="0" rtlCol="0">
            <a:spAutoFit/>
          </a:bodyPr>
          <a:lstStyle/>
          <a:p>
            <a:pPr marL="14234">
              <a:spcBef>
                <a:spcPts val="101"/>
              </a:spcBef>
            </a:pPr>
            <a:r>
              <a:rPr sz="1457" b="1" spc="112" dirty="0">
                <a:latin typeface="Noto Sans JP" panose="020B0200000000000000" pitchFamily="50" charset="-128"/>
                <a:ea typeface="Noto Sans JP" panose="020B0200000000000000" pitchFamily="50" charset="-128"/>
                <a:cs typeface="Yu Gothic"/>
              </a:rPr>
              <a:t>AI</a:t>
            </a:r>
            <a:r>
              <a:rPr sz="1681" b="1" spc="-213" dirty="0">
                <a:latin typeface="Noto Sans JP" panose="020B0200000000000000" pitchFamily="50" charset="-128"/>
                <a:ea typeface="Noto Sans JP" panose="020B0200000000000000" pitchFamily="50" charset="-128"/>
                <a:cs typeface="SimSun"/>
              </a:rPr>
              <a:t>プロダクトマネージャー</a:t>
            </a:r>
            <a:endParaRPr sz="1681" b="1" dirty="0">
              <a:latin typeface="Noto Sans JP" panose="020B0200000000000000" pitchFamily="50" charset="-128"/>
              <a:ea typeface="Noto Sans JP" panose="020B0200000000000000" pitchFamily="50" charset="-128"/>
              <a:cs typeface="SimSun"/>
            </a:endParaRPr>
          </a:p>
        </p:txBody>
      </p:sp>
      <p:pic>
        <p:nvPicPr>
          <p:cNvPr id="68" name="object 68"/>
          <p:cNvPicPr/>
          <p:nvPr/>
        </p:nvPicPr>
        <p:blipFill>
          <a:blip r:embed="rId4" cstate="print">
            <a:duotone>
              <a:prstClr val="black"/>
              <a:schemeClr val="accent1">
                <a:tint val="45000"/>
                <a:satMod val="400000"/>
              </a:schemeClr>
            </a:duotone>
          </a:blip>
          <a:stretch>
            <a:fillRect/>
          </a:stretch>
        </p:blipFill>
        <p:spPr>
          <a:xfrm>
            <a:off x="4691578" y="4685858"/>
            <a:ext cx="131132" cy="131131"/>
          </a:xfrm>
          <a:prstGeom prst="rect">
            <a:avLst/>
          </a:prstGeom>
        </p:spPr>
      </p:pic>
      <p:pic>
        <p:nvPicPr>
          <p:cNvPr id="69" name="object 69"/>
          <p:cNvPicPr/>
          <p:nvPr/>
        </p:nvPicPr>
        <p:blipFill>
          <a:blip r:embed="rId4" cstate="print">
            <a:duotone>
              <a:prstClr val="black"/>
              <a:schemeClr val="accent1">
                <a:tint val="45000"/>
                <a:satMod val="400000"/>
              </a:schemeClr>
            </a:duotone>
          </a:blip>
          <a:stretch>
            <a:fillRect/>
          </a:stretch>
        </p:blipFill>
        <p:spPr>
          <a:xfrm>
            <a:off x="4691578" y="4910657"/>
            <a:ext cx="131132" cy="131131"/>
          </a:xfrm>
          <a:prstGeom prst="rect">
            <a:avLst/>
          </a:prstGeom>
        </p:spPr>
      </p:pic>
      <p:pic>
        <p:nvPicPr>
          <p:cNvPr id="70" name="object 70"/>
          <p:cNvPicPr/>
          <p:nvPr/>
        </p:nvPicPr>
        <p:blipFill>
          <a:blip r:embed="rId4" cstate="print">
            <a:duotone>
              <a:prstClr val="black"/>
              <a:schemeClr val="accent1">
                <a:tint val="45000"/>
                <a:satMod val="400000"/>
              </a:schemeClr>
            </a:duotone>
          </a:blip>
          <a:stretch>
            <a:fillRect/>
          </a:stretch>
        </p:blipFill>
        <p:spPr>
          <a:xfrm>
            <a:off x="4691578" y="5135455"/>
            <a:ext cx="131132" cy="131131"/>
          </a:xfrm>
          <a:prstGeom prst="rect">
            <a:avLst/>
          </a:prstGeom>
        </p:spPr>
      </p:pic>
      <p:sp>
        <p:nvSpPr>
          <p:cNvPr id="71" name="object 71"/>
          <p:cNvSpPr txBox="1"/>
          <p:nvPr/>
        </p:nvSpPr>
        <p:spPr>
          <a:xfrm>
            <a:off x="4677343" y="4422043"/>
            <a:ext cx="2878983" cy="638701"/>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marR="1209904">
              <a:lnSpc>
                <a:spcPct val="146200"/>
              </a:lnSpc>
              <a:spcBef>
                <a:spcPts val="297"/>
              </a:spcBef>
            </a:pPr>
            <a:r>
              <a:rPr sz="1009" spc="67" dirty="0" err="1">
                <a:latin typeface="Noto Sans JP" panose="020B0200000000000000" pitchFamily="50" charset="-128"/>
                <a:ea typeface="Noto Sans JP" panose="020B0200000000000000" pitchFamily="50" charset="-128"/>
                <a:cs typeface="Trebuchet MS"/>
              </a:rPr>
              <a:t>AI</a:t>
            </a:r>
            <a:r>
              <a:rPr sz="1009" spc="-6" dirty="0" err="1">
                <a:latin typeface="Noto Sans JP" panose="020B0200000000000000" pitchFamily="50" charset="-128"/>
                <a:ea typeface="Noto Sans JP" panose="020B0200000000000000" pitchFamily="50" charset="-128"/>
                <a:cs typeface="PMingLiU"/>
              </a:rPr>
              <a:t>製品の企画と戦略立案</a:t>
            </a:r>
            <a:r>
              <a:rPr sz="1009" spc="-11" dirty="0" err="1">
                <a:latin typeface="Noto Sans JP" panose="020B0200000000000000" pitchFamily="50" charset="-128"/>
                <a:ea typeface="Noto Sans JP" panose="020B0200000000000000" pitchFamily="50" charset="-128"/>
                <a:cs typeface="PMingLiU"/>
              </a:rPr>
              <a:t>ユーザー体験の最適化</a:t>
            </a:r>
            <a:endParaRPr sz="1009" dirty="0">
              <a:latin typeface="Noto Sans JP" panose="020B0200000000000000" pitchFamily="50" charset="-128"/>
              <a:ea typeface="Noto Sans JP" panose="020B0200000000000000" pitchFamily="50" charset="-128"/>
              <a:cs typeface="PMingLiU"/>
            </a:endParaRPr>
          </a:p>
        </p:txBody>
      </p:sp>
      <p:sp>
        <p:nvSpPr>
          <p:cNvPr id="73" name="object 73"/>
          <p:cNvSpPr/>
          <p:nvPr/>
        </p:nvSpPr>
        <p:spPr>
          <a:xfrm>
            <a:off x="7993302" y="3599334"/>
            <a:ext cx="3433427" cy="1874008"/>
          </a:xfrm>
          <a:custGeom>
            <a:avLst/>
            <a:gdLst/>
            <a:ahLst/>
            <a:cxnLst/>
            <a:rect l="l" t="t" r="r" b="b"/>
            <a:pathLst>
              <a:path w="3063240" h="1671954">
                <a:moveTo>
                  <a:pt x="3000266" y="1671339"/>
                </a:moveTo>
                <a:lnTo>
                  <a:pt x="50752" y="1671339"/>
                </a:lnTo>
                <a:lnTo>
                  <a:pt x="47220" y="1670911"/>
                </a:lnTo>
                <a:lnTo>
                  <a:pt x="13387" y="1648654"/>
                </a:lnTo>
                <a:lnTo>
                  <a:pt x="0" y="1608875"/>
                </a:lnTo>
                <a:lnTo>
                  <a:pt x="0" y="1604486"/>
                </a:lnTo>
                <a:lnTo>
                  <a:pt x="0" y="62463"/>
                </a:lnTo>
                <a:lnTo>
                  <a:pt x="13387" y="22684"/>
                </a:lnTo>
                <a:lnTo>
                  <a:pt x="47220" y="428"/>
                </a:lnTo>
                <a:lnTo>
                  <a:pt x="50752" y="0"/>
                </a:lnTo>
                <a:lnTo>
                  <a:pt x="3000266" y="0"/>
                </a:lnTo>
                <a:lnTo>
                  <a:pt x="3036667" y="13705"/>
                </a:lnTo>
                <a:lnTo>
                  <a:pt x="3059319" y="45325"/>
                </a:lnTo>
                <a:lnTo>
                  <a:pt x="3062729" y="62463"/>
                </a:lnTo>
                <a:lnTo>
                  <a:pt x="3062729" y="1608875"/>
                </a:lnTo>
                <a:lnTo>
                  <a:pt x="3049023" y="1645277"/>
                </a:lnTo>
                <a:lnTo>
                  <a:pt x="3017404" y="1667930"/>
                </a:lnTo>
                <a:lnTo>
                  <a:pt x="3004613" y="1670911"/>
                </a:lnTo>
                <a:lnTo>
                  <a:pt x="3000266" y="1671339"/>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74" name="object 74"/>
          <p:cNvSpPr/>
          <p:nvPr/>
        </p:nvSpPr>
        <p:spPr>
          <a:xfrm>
            <a:off x="7979252" y="3599705"/>
            <a:ext cx="67615" cy="1872585"/>
          </a:xfrm>
          <a:custGeom>
            <a:avLst/>
            <a:gdLst/>
            <a:ahLst/>
            <a:cxnLst/>
            <a:rect l="l" t="t" r="r" b="b"/>
            <a:pathLst>
              <a:path w="60325" h="1670685">
                <a:moveTo>
                  <a:pt x="60272" y="1670677"/>
                </a:moveTo>
                <a:lnTo>
                  <a:pt x="24462" y="1655859"/>
                </a:lnTo>
                <a:lnTo>
                  <a:pt x="2862" y="1623532"/>
                </a:lnTo>
                <a:lnTo>
                  <a:pt x="0" y="1604154"/>
                </a:lnTo>
                <a:lnTo>
                  <a:pt x="0" y="66522"/>
                </a:lnTo>
                <a:lnTo>
                  <a:pt x="11256" y="29373"/>
                </a:lnTo>
                <a:lnTo>
                  <a:pt x="41269" y="4757"/>
                </a:lnTo>
                <a:lnTo>
                  <a:pt x="60271" y="0"/>
                </a:lnTo>
                <a:lnTo>
                  <a:pt x="55982" y="1365"/>
                </a:lnTo>
                <a:lnTo>
                  <a:pt x="45744" y="8150"/>
                </a:lnTo>
                <a:lnTo>
                  <a:pt x="26859" y="47144"/>
                </a:lnTo>
                <a:lnTo>
                  <a:pt x="25070" y="66522"/>
                </a:lnTo>
                <a:lnTo>
                  <a:pt x="25070" y="1604154"/>
                </a:lnTo>
                <a:lnTo>
                  <a:pt x="33390" y="1645158"/>
                </a:lnTo>
                <a:lnTo>
                  <a:pt x="55982" y="1669311"/>
                </a:lnTo>
                <a:lnTo>
                  <a:pt x="60272" y="1670677"/>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75" name="object 75"/>
          <p:cNvSpPr/>
          <p:nvPr/>
        </p:nvSpPr>
        <p:spPr>
          <a:xfrm>
            <a:off x="8194684" y="4386128"/>
            <a:ext cx="19217" cy="899638"/>
          </a:xfrm>
          <a:custGeom>
            <a:avLst/>
            <a:gdLst/>
            <a:ahLst/>
            <a:cxnLst/>
            <a:rect l="l" t="t" r="r" b="b"/>
            <a:pathLst>
              <a:path w="17145" h="802639">
                <a:moveTo>
                  <a:pt x="16713" y="802243"/>
                </a:moveTo>
                <a:lnTo>
                  <a:pt x="0" y="802243"/>
                </a:lnTo>
                <a:lnTo>
                  <a:pt x="0" y="0"/>
                </a:lnTo>
                <a:lnTo>
                  <a:pt x="16713" y="0"/>
                </a:lnTo>
                <a:lnTo>
                  <a:pt x="16713" y="802243"/>
                </a:lnTo>
                <a:close/>
              </a:path>
            </a:pathLst>
          </a:custGeom>
          <a:solidFill>
            <a:srgbClr val="FFFFFF">
              <a:alpha val="30198"/>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78" name="object 78"/>
          <p:cNvPicPr/>
          <p:nvPr/>
        </p:nvPicPr>
        <p:blipFill>
          <a:blip r:embed="rId9" cstate="print">
            <a:duotone>
              <a:prstClr val="black"/>
              <a:schemeClr val="accent1">
                <a:tint val="45000"/>
                <a:satMod val="400000"/>
              </a:schemeClr>
            </a:duotone>
          </a:blip>
          <a:stretch>
            <a:fillRect/>
          </a:stretch>
        </p:blipFill>
        <p:spPr>
          <a:xfrm>
            <a:off x="8321131" y="3841291"/>
            <a:ext cx="196698" cy="299731"/>
          </a:xfrm>
          <a:prstGeom prst="rect">
            <a:avLst/>
          </a:prstGeom>
        </p:spPr>
      </p:pic>
      <p:sp>
        <p:nvSpPr>
          <p:cNvPr id="79" name="object 79"/>
          <p:cNvSpPr txBox="1"/>
          <p:nvPr/>
        </p:nvSpPr>
        <p:spPr>
          <a:xfrm>
            <a:off x="8742445" y="3872164"/>
            <a:ext cx="1933794" cy="273754"/>
          </a:xfrm>
          <a:prstGeom prst="rect">
            <a:avLst/>
          </a:prstGeom>
        </p:spPr>
        <p:txBody>
          <a:bodyPr vert="horz" wrap="square" lIns="0" tIns="14947" rIns="0" bIns="0" rtlCol="0">
            <a:spAutoFit/>
          </a:bodyPr>
          <a:lstStyle/>
          <a:p>
            <a:pPr marL="14234">
              <a:spcBef>
                <a:spcPts val="118"/>
              </a:spcBef>
            </a:pPr>
            <a:r>
              <a:rPr sz="1457" b="1" spc="112" dirty="0">
                <a:latin typeface="Noto Sans JP" panose="020B0200000000000000" pitchFamily="50" charset="-128"/>
                <a:ea typeface="Noto Sans JP" panose="020B0200000000000000" pitchFamily="50" charset="-128"/>
                <a:cs typeface="Yu Gothic"/>
              </a:rPr>
              <a:t>AI</a:t>
            </a:r>
            <a:r>
              <a:rPr sz="1681" b="1" spc="-219" dirty="0">
                <a:latin typeface="Noto Sans JP" panose="020B0200000000000000" pitchFamily="50" charset="-128"/>
                <a:ea typeface="Noto Sans JP" panose="020B0200000000000000" pitchFamily="50" charset="-128"/>
                <a:cs typeface="SimSun"/>
              </a:rPr>
              <a:t>導</a:t>
            </a:r>
            <a:r>
              <a:rPr sz="1625" b="1" spc="-163" dirty="0">
                <a:latin typeface="Noto Sans JP" panose="020B0200000000000000" pitchFamily="50" charset="-128"/>
                <a:ea typeface="Noto Sans JP" panose="020B0200000000000000" pitchFamily="50" charset="-128"/>
                <a:cs typeface="SimSun"/>
              </a:rPr>
              <a:t>入</a:t>
            </a:r>
            <a:r>
              <a:rPr sz="1681" b="1" spc="-202" dirty="0">
                <a:latin typeface="Noto Sans JP" panose="020B0200000000000000" pitchFamily="50" charset="-128"/>
                <a:ea typeface="Noto Sans JP" panose="020B0200000000000000" pitchFamily="50" charset="-128"/>
                <a:cs typeface="SimSun"/>
              </a:rPr>
              <a:t>コンサルタント</a:t>
            </a:r>
            <a:endParaRPr sz="1681" b="1" dirty="0">
              <a:latin typeface="Noto Sans JP" panose="020B0200000000000000" pitchFamily="50" charset="-128"/>
              <a:ea typeface="Noto Sans JP" panose="020B0200000000000000" pitchFamily="50" charset="-128"/>
              <a:cs typeface="SimSun"/>
            </a:endParaRPr>
          </a:p>
        </p:txBody>
      </p:sp>
      <p:pic>
        <p:nvPicPr>
          <p:cNvPr id="81" name="object 81"/>
          <p:cNvPicPr/>
          <p:nvPr/>
        </p:nvPicPr>
        <p:blipFill>
          <a:blip r:embed="rId4" cstate="print">
            <a:duotone>
              <a:prstClr val="black"/>
              <a:schemeClr val="accent1">
                <a:tint val="45000"/>
                <a:satMod val="400000"/>
              </a:schemeClr>
            </a:duotone>
          </a:blip>
          <a:stretch>
            <a:fillRect/>
          </a:stretch>
        </p:blipFill>
        <p:spPr>
          <a:xfrm>
            <a:off x="8363283" y="4685858"/>
            <a:ext cx="131132" cy="131131"/>
          </a:xfrm>
          <a:prstGeom prst="rect">
            <a:avLst/>
          </a:prstGeom>
        </p:spPr>
      </p:pic>
      <p:pic>
        <p:nvPicPr>
          <p:cNvPr id="82" name="object 82"/>
          <p:cNvPicPr/>
          <p:nvPr/>
        </p:nvPicPr>
        <p:blipFill>
          <a:blip r:embed="rId4" cstate="print">
            <a:duotone>
              <a:prstClr val="black"/>
              <a:schemeClr val="accent1">
                <a:tint val="45000"/>
                <a:satMod val="400000"/>
              </a:schemeClr>
            </a:duotone>
          </a:blip>
          <a:stretch>
            <a:fillRect/>
          </a:stretch>
        </p:blipFill>
        <p:spPr>
          <a:xfrm>
            <a:off x="8363283" y="4910657"/>
            <a:ext cx="131132" cy="131131"/>
          </a:xfrm>
          <a:prstGeom prst="rect">
            <a:avLst/>
          </a:prstGeom>
        </p:spPr>
      </p:pic>
      <p:pic>
        <p:nvPicPr>
          <p:cNvPr id="83" name="object 83"/>
          <p:cNvPicPr/>
          <p:nvPr/>
        </p:nvPicPr>
        <p:blipFill>
          <a:blip r:embed="rId4" cstate="print">
            <a:duotone>
              <a:prstClr val="black"/>
              <a:schemeClr val="accent1">
                <a:tint val="45000"/>
                <a:satMod val="400000"/>
              </a:schemeClr>
            </a:duotone>
          </a:blip>
          <a:stretch>
            <a:fillRect/>
          </a:stretch>
        </p:blipFill>
        <p:spPr>
          <a:xfrm>
            <a:off x="8363283" y="5135455"/>
            <a:ext cx="131132" cy="131131"/>
          </a:xfrm>
          <a:prstGeom prst="rect">
            <a:avLst/>
          </a:prstGeom>
        </p:spPr>
      </p:pic>
      <p:sp>
        <p:nvSpPr>
          <p:cNvPr id="84" name="object 84"/>
          <p:cNvSpPr txBox="1"/>
          <p:nvPr/>
        </p:nvSpPr>
        <p:spPr>
          <a:xfrm>
            <a:off x="8361718" y="4390603"/>
            <a:ext cx="2878983" cy="870944"/>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325"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」修了生に特化した人材紹介サービス</a:t>
            </a:r>
            <a:endParaRPr sz="1009" dirty="0">
              <a:latin typeface="Noto Sans JP" panose="020B0200000000000000" pitchFamily="50" charset="-128"/>
              <a:ea typeface="Noto Sans JP" panose="020B0200000000000000" pitchFamily="50" charset="-128"/>
              <a:cs typeface="PMingLiU"/>
            </a:endParaRPr>
          </a:p>
          <a:p>
            <a:pPr marL="219918">
              <a:spcBef>
                <a:spcPts val="852"/>
              </a:spcBef>
            </a:pPr>
            <a:r>
              <a:rPr sz="1009" dirty="0">
                <a:latin typeface="Noto Sans JP" panose="020B0200000000000000" pitchFamily="50" charset="-128"/>
                <a:ea typeface="Noto Sans JP" panose="020B0200000000000000" pitchFamily="50" charset="-128"/>
                <a:cs typeface="PMingLiU"/>
              </a:rPr>
              <a:t>企業の</a:t>
            </a:r>
            <a:r>
              <a:rPr sz="1009" spc="67" dirty="0">
                <a:latin typeface="Noto Sans JP" panose="020B0200000000000000" pitchFamily="50" charset="-128"/>
                <a:ea typeface="Noto Sans JP" panose="020B0200000000000000" pitchFamily="50" charset="-128"/>
                <a:cs typeface="Trebuchet MS"/>
              </a:rPr>
              <a:t>AI</a:t>
            </a:r>
            <a:r>
              <a:rPr sz="1009" spc="-17" dirty="0">
                <a:latin typeface="Noto Sans JP" panose="020B0200000000000000" pitchFamily="50" charset="-128"/>
                <a:ea typeface="Noto Sans JP" panose="020B0200000000000000" pitchFamily="50" charset="-128"/>
                <a:cs typeface="PMingLiU"/>
              </a:rPr>
              <a:t>戦略立案</a:t>
            </a:r>
            <a:endParaRPr sz="1009" dirty="0">
              <a:latin typeface="Noto Sans JP" panose="020B0200000000000000" pitchFamily="50" charset="-128"/>
              <a:ea typeface="Noto Sans JP" panose="020B0200000000000000" pitchFamily="50" charset="-128"/>
              <a:cs typeface="PMingLiU"/>
            </a:endParaRPr>
          </a:p>
          <a:p>
            <a:pPr marL="219918" marR="885365">
              <a:lnSpc>
                <a:spcPct val="146200"/>
              </a:lnSpc>
            </a:pPr>
            <a:r>
              <a:rPr sz="1009" spc="157" dirty="0">
                <a:latin typeface="Noto Sans JP" panose="020B0200000000000000" pitchFamily="50" charset="-128"/>
                <a:ea typeface="Noto Sans JP" panose="020B0200000000000000" pitchFamily="50" charset="-128"/>
                <a:cs typeface="Trebuchet MS"/>
              </a:rPr>
              <a:t>DX</a:t>
            </a:r>
            <a:r>
              <a:rPr sz="1009" spc="-6" dirty="0">
                <a:latin typeface="Noto Sans JP" panose="020B0200000000000000" pitchFamily="50" charset="-128"/>
                <a:ea typeface="Noto Sans JP" panose="020B0200000000000000" pitchFamily="50" charset="-128"/>
                <a:cs typeface="PMingLiU"/>
              </a:rPr>
              <a:t>プロジェクトの立案と推進</a:t>
            </a:r>
            <a:r>
              <a:rPr sz="1009" spc="-11" dirty="0">
                <a:latin typeface="Noto Sans JP" panose="020B0200000000000000" pitchFamily="50" charset="-128"/>
                <a:ea typeface="Noto Sans JP" panose="020B0200000000000000" pitchFamily="50" charset="-128"/>
                <a:cs typeface="PMingLiU"/>
              </a:rPr>
              <a:t>人材育成戦略の策定</a:t>
            </a:r>
            <a:endParaRPr sz="1009" dirty="0">
              <a:latin typeface="Noto Sans JP" panose="020B0200000000000000" pitchFamily="50" charset="-128"/>
              <a:ea typeface="Noto Sans JP" panose="020B0200000000000000" pitchFamily="50" charset="-128"/>
              <a:cs typeface="PMingLiU"/>
            </a:endParaRPr>
          </a:p>
        </p:txBody>
      </p:sp>
      <p:sp>
        <p:nvSpPr>
          <p:cNvPr id="85" name="object 85"/>
          <p:cNvSpPr txBox="1"/>
          <p:nvPr/>
        </p:nvSpPr>
        <p:spPr>
          <a:xfrm>
            <a:off x="2261845" y="5919082"/>
            <a:ext cx="7468985" cy="172548"/>
          </a:xfrm>
          <a:prstGeom prst="rect">
            <a:avLst/>
          </a:prstGeom>
        </p:spPr>
        <p:txBody>
          <a:bodyPr vert="horz" wrap="square" lIns="0" tIns="17082" rIns="0" bIns="0" rtlCol="0">
            <a:spAutoFit/>
          </a:bodyPr>
          <a:lstStyle/>
          <a:p>
            <a:pPr marL="14234">
              <a:spcBef>
                <a:spcPts val="134"/>
              </a:spcBef>
            </a:pPr>
            <a:r>
              <a:rPr sz="1009" dirty="0">
                <a:latin typeface="Noto Sans JP" panose="020B0200000000000000" pitchFamily="50" charset="-128"/>
                <a:ea typeface="Noto Sans JP" panose="020B0200000000000000" pitchFamily="50" charset="-128"/>
                <a:cs typeface="PMingLiU"/>
              </a:rPr>
              <a:t>「</a:t>
            </a:r>
            <a:r>
              <a:rPr sz="1009" spc="67" dirty="0">
                <a:latin typeface="Noto Sans JP" panose="020B0200000000000000" pitchFamily="50" charset="-128"/>
                <a:ea typeface="Noto Sans JP" panose="020B0200000000000000" pitchFamily="50" charset="-128"/>
                <a:cs typeface="Trebuchet MS"/>
              </a:rPr>
              <a:t>AI</a:t>
            </a:r>
            <a:r>
              <a:rPr sz="1009" spc="269" dirty="0">
                <a:latin typeface="Noto Sans JP" panose="020B0200000000000000" pitchFamily="50" charset="-128"/>
                <a:ea typeface="Noto Sans JP" panose="020B0200000000000000" pitchFamily="50" charset="-128"/>
                <a:cs typeface="Trebuchet MS"/>
              </a:rPr>
              <a:t>  </a:t>
            </a:r>
            <a:r>
              <a:rPr sz="1009" spc="84" dirty="0">
                <a:latin typeface="Noto Sans JP" panose="020B0200000000000000" pitchFamily="50" charset="-128"/>
                <a:ea typeface="Noto Sans JP" panose="020B0200000000000000" pitchFamily="50" charset="-128"/>
                <a:cs typeface="Trebuchet MS"/>
              </a:rPr>
              <a:t>Labo</a:t>
            </a:r>
            <a:r>
              <a:rPr sz="1009" spc="-17" dirty="0">
                <a:latin typeface="Noto Sans JP" panose="020B0200000000000000" pitchFamily="50" charset="-128"/>
                <a:ea typeface="Noto Sans JP" panose="020B0200000000000000" pitchFamily="50" charset="-128"/>
                <a:cs typeface="PMingLiU"/>
              </a:rPr>
              <a:t>」修了生は、実務で求められるスキルセットを網羅したカリキュラムと、実践的な課題による評価を経験しています</a:t>
            </a:r>
            <a:endParaRPr sz="1009">
              <a:latin typeface="Noto Sans JP" panose="020B0200000000000000" pitchFamily="50" charset="-128"/>
              <a:ea typeface="Noto Sans JP" panose="020B0200000000000000" pitchFamily="50" charset="-128"/>
              <a:cs typeface="PMingLiU"/>
            </a:endParaRPr>
          </a:p>
        </p:txBody>
      </p:sp>
      <p:sp>
        <p:nvSpPr>
          <p:cNvPr id="90" name="object 5">
            <a:extLst>
              <a:ext uri="{FF2B5EF4-FFF2-40B4-BE49-F238E27FC236}">
                <a16:creationId xmlns:a16="http://schemas.microsoft.com/office/drawing/2014/main" id="{5E868598-F85C-58D7-2178-83E34FA9B031}"/>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92" name="テキスト ボックス 91">
            <a:extLst>
              <a:ext uri="{FF2B5EF4-FFF2-40B4-BE49-F238E27FC236}">
                <a16:creationId xmlns:a16="http://schemas.microsoft.com/office/drawing/2014/main" id="{18692534-D78C-B7AC-E449-626DC7CF83EC}"/>
              </a:ext>
            </a:extLst>
          </p:cNvPr>
          <p:cNvSpPr txBox="1"/>
          <p:nvPr/>
        </p:nvSpPr>
        <p:spPr>
          <a:xfrm>
            <a:off x="914891" y="5083587"/>
            <a:ext cx="3235474" cy="247632"/>
          </a:xfrm>
          <a:prstGeom prst="rect">
            <a:avLst/>
          </a:prstGeom>
          <a:noFill/>
        </p:spPr>
        <p:txBody>
          <a:bodyPr wrap="square" rtlCol="0">
            <a:spAutoFit/>
          </a:bodyPr>
          <a:lstStyle/>
          <a:p>
            <a:pPr marL="219918" marR="0" lvl="0" indent="0" defTabSz="914400" eaLnBrk="1" fontAlgn="auto" latinLnBrk="0" hangingPunct="1">
              <a:lnSpc>
                <a:spcPct val="100000"/>
              </a:lnSpc>
              <a:spcBef>
                <a:spcPts val="555"/>
              </a:spcBef>
              <a:spcAft>
                <a:spcPts val="0"/>
              </a:spcAft>
              <a:buClrTx/>
              <a:buSzTx/>
              <a:buFontTx/>
              <a:buNone/>
              <a:tabLst/>
              <a:defRPr/>
            </a:pPr>
            <a:r>
              <a:rPr kumimoji="0" lang="ja-JP" altLang="en-US" sz="1009" b="0" i="0" u="none" strike="noStrike" kern="0" cap="none" spc="0" normalizeH="0" baseline="0" noProof="0">
                <a:ln>
                  <a:noFill/>
                </a:ln>
                <a:effectLst/>
                <a:uLnTx/>
                <a:uFillTx/>
                <a:latin typeface="Noto Sans JP" panose="020B0200000000000000" pitchFamily="50" charset="-128"/>
                <a:ea typeface="Noto Sans JP" panose="020B0200000000000000" pitchFamily="50" charset="-128"/>
                <a:cs typeface="PMingLiU"/>
              </a:rPr>
              <a:t>クラウド環境での</a:t>
            </a:r>
            <a:r>
              <a:rPr kumimoji="0" lang="en-US" altLang="ja-JP" sz="1009" b="0" i="0" u="none" strike="noStrike" kern="0" cap="none" spc="67" normalizeH="0" baseline="0" noProof="0">
                <a:ln>
                  <a:noFill/>
                </a:ln>
                <a:effectLst/>
                <a:uLnTx/>
                <a:uFillTx/>
                <a:latin typeface="Noto Sans JP" panose="020B0200000000000000" pitchFamily="50" charset="-128"/>
                <a:ea typeface="Noto Sans JP" panose="020B0200000000000000" pitchFamily="50" charset="-128"/>
                <a:cs typeface="Trebuchet MS"/>
              </a:rPr>
              <a:t>AI</a:t>
            </a:r>
            <a:r>
              <a:rPr kumimoji="0" lang="ja-JP" altLang="en-US" sz="1009" b="0" i="0" u="none" strike="noStrike" kern="0" cap="none" spc="-11" normalizeH="0" baseline="0" noProof="0">
                <a:ln>
                  <a:noFill/>
                </a:ln>
                <a:effectLst/>
                <a:uLnTx/>
                <a:uFillTx/>
                <a:latin typeface="Noto Sans JP" panose="020B0200000000000000" pitchFamily="50" charset="-128"/>
                <a:ea typeface="Noto Sans JP" panose="020B0200000000000000" pitchFamily="50" charset="-128"/>
                <a:cs typeface="PMingLiU"/>
              </a:rPr>
              <a:t>サービスのデプロイ</a:t>
            </a:r>
            <a:endParaRPr kumimoji="0" lang="ja-JP" altLang="en-US" sz="1009"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93" name="テキスト ボックス 92">
            <a:extLst>
              <a:ext uri="{FF2B5EF4-FFF2-40B4-BE49-F238E27FC236}">
                <a16:creationId xmlns:a16="http://schemas.microsoft.com/office/drawing/2014/main" id="{C92F127F-FA35-EEEB-C59B-A2B691CA5637}"/>
              </a:ext>
            </a:extLst>
          </p:cNvPr>
          <p:cNvSpPr txBox="1"/>
          <p:nvPr/>
        </p:nvSpPr>
        <p:spPr>
          <a:xfrm>
            <a:off x="4597913" y="5067818"/>
            <a:ext cx="2264047" cy="247632"/>
          </a:xfrm>
          <a:prstGeom prst="rect">
            <a:avLst/>
          </a:prstGeom>
          <a:noFill/>
        </p:spPr>
        <p:txBody>
          <a:bodyPr wrap="square" rtlCol="0">
            <a:spAutoFit/>
          </a:bodyPr>
          <a:lstStyle/>
          <a:p>
            <a:pPr marL="219918" marR="0" lvl="0" indent="0" defTabSz="914400" eaLnBrk="1" fontAlgn="auto" latinLnBrk="0" hangingPunct="1">
              <a:lnSpc>
                <a:spcPct val="100000"/>
              </a:lnSpc>
              <a:spcBef>
                <a:spcPts val="555"/>
              </a:spcBef>
              <a:spcAft>
                <a:spcPts val="0"/>
              </a:spcAft>
              <a:buClrTx/>
              <a:buSzTx/>
              <a:buFontTx/>
              <a:buNone/>
              <a:tabLst/>
              <a:defRPr/>
            </a:pPr>
            <a:r>
              <a:rPr kumimoji="0" lang="en-US" altLang="ja-JP" sz="1009" b="0" i="0" u="none" strike="noStrike" kern="0" cap="none" spc="67" normalizeH="0" baseline="0" noProof="0">
                <a:ln>
                  <a:noFill/>
                </a:ln>
                <a:effectLst/>
                <a:uLnTx/>
                <a:uFillTx/>
                <a:latin typeface="Noto Sans JP" panose="020B0200000000000000" pitchFamily="50" charset="-128"/>
                <a:ea typeface="Noto Sans JP" panose="020B0200000000000000" pitchFamily="50" charset="-128"/>
                <a:cs typeface="Trebuchet MS"/>
              </a:rPr>
              <a:t>AI</a:t>
            </a:r>
            <a:r>
              <a:rPr kumimoji="0" lang="ja-JP" altLang="en-US" sz="1009" b="0" i="0" u="none" strike="noStrike" kern="0" cap="none" spc="-6" normalizeH="0" baseline="0" noProof="0">
                <a:ln>
                  <a:noFill/>
                </a:ln>
                <a:effectLst/>
                <a:uLnTx/>
                <a:uFillTx/>
                <a:latin typeface="Noto Sans JP" panose="020B0200000000000000" pitchFamily="50" charset="-128"/>
                <a:ea typeface="Noto Sans JP" panose="020B0200000000000000" pitchFamily="50" charset="-128"/>
                <a:cs typeface="PMingLiU"/>
              </a:rPr>
              <a:t>と人間の協働モデルの設計</a:t>
            </a:r>
            <a:endParaRPr kumimoji="0" lang="ja-JP" altLang="en-US" sz="1009"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94" name="テキスト ボックス 93">
            <a:extLst>
              <a:ext uri="{FF2B5EF4-FFF2-40B4-BE49-F238E27FC236}">
                <a16:creationId xmlns:a16="http://schemas.microsoft.com/office/drawing/2014/main" id="{CFD1108A-9B5E-B623-B807-E6B75BD1959B}"/>
              </a:ext>
            </a:extLst>
          </p:cNvPr>
          <p:cNvSpPr txBox="1"/>
          <p:nvPr/>
        </p:nvSpPr>
        <p:spPr>
          <a:xfrm>
            <a:off x="8258883" y="2897061"/>
            <a:ext cx="3083175" cy="247632"/>
          </a:xfrm>
          <a:prstGeom prst="rect">
            <a:avLst/>
          </a:prstGeom>
          <a:noFill/>
        </p:spPr>
        <p:txBody>
          <a:bodyPr wrap="square" rtlCol="0">
            <a:spAutoFit/>
          </a:bodyPr>
          <a:lstStyle/>
          <a:p>
            <a:pPr marL="219918" marR="0" lvl="0" indent="0" defTabSz="914400" eaLnBrk="1" fontAlgn="auto" latinLnBrk="0" hangingPunct="1">
              <a:lnSpc>
                <a:spcPct val="100000"/>
              </a:lnSpc>
              <a:spcBef>
                <a:spcPts val="555"/>
              </a:spcBef>
              <a:spcAft>
                <a:spcPts val="0"/>
              </a:spcAft>
              <a:buClrTx/>
              <a:buSzTx/>
              <a:buFontTx/>
              <a:buNone/>
              <a:tabLst/>
              <a:defRPr/>
            </a:pPr>
            <a:r>
              <a:rPr kumimoji="0" lang="ja-JP" altLang="en-US" sz="1009" b="0" i="0" u="none" strike="noStrike" kern="0" cap="none" spc="-17" normalizeH="0" baseline="0" noProof="0">
                <a:ln>
                  <a:noFill/>
                </a:ln>
                <a:effectLst/>
                <a:uLnTx/>
                <a:uFillTx/>
                <a:latin typeface="Noto Sans JP" panose="020B0200000000000000" pitchFamily="50" charset="-128"/>
                <a:ea typeface="Noto Sans JP" panose="020B0200000000000000" pitchFamily="50" charset="-128"/>
                <a:cs typeface="PMingLiU"/>
              </a:rPr>
              <a:t>データの前処理と特徴量エンジニアリング</a:t>
            </a:r>
            <a:endParaRPr kumimoji="0" lang="ja-JP" altLang="en-US" sz="1009"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95" name="テキスト ボックス 94">
            <a:extLst>
              <a:ext uri="{FF2B5EF4-FFF2-40B4-BE49-F238E27FC236}">
                <a16:creationId xmlns:a16="http://schemas.microsoft.com/office/drawing/2014/main" id="{A7CA9063-E2CB-1E1C-DFE3-8F2EC5C9F697}"/>
              </a:ext>
            </a:extLst>
          </p:cNvPr>
          <p:cNvSpPr txBox="1"/>
          <p:nvPr/>
        </p:nvSpPr>
        <p:spPr>
          <a:xfrm>
            <a:off x="4809846" y="2753094"/>
            <a:ext cx="2791365" cy="247632"/>
          </a:xfrm>
          <a:prstGeom prst="rect">
            <a:avLst/>
          </a:prstGeom>
          <a:noFill/>
        </p:spPr>
        <p:txBody>
          <a:bodyPr wrap="square" rtlCol="0">
            <a:spAutoFit/>
          </a:bodyPr>
          <a:lstStyle/>
          <a:p>
            <a:r>
              <a:rPr kumimoji="0" lang="ja-JP" altLang="en-US" sz="1009" b="0" i="0" u="none" strike="noStrike" kern="0" cap="none" spc="-6" normalizeH="0" baseline="0" noProof="0">
                <a:ln>
                  <a:noFill/>
                </a:ln>
                <a:effectLst/>
                <a:uLnTx/>
                <a:uFillTx/>
                <a:latin typeface="Noto Sans JP" panose="020B0200000000000000" pitchFamily="50" charset="-128"/>
                <a:ea typeface="Noto Sans JP" panose="020B0200000000000000" pitchFamily="50" charset="-128"/>
                <a:cs typeface="PMingLiU"/>
              </a:rPr>
              <a:t>ディープラーニングフレームワークの実装</a:t>
            </a:r>
            <a:endParaRPr kumimoji="1" lang="ja-JP" altLang="en-US" dirty="0"/>
          </a:p>
        </p:txBody>
      </p:sp>
      <p:sp>
        <p:nvSpPr>
          <p:cNvPr id="96" name="テキスト ボックス 95">
            <a:extLst>
              <a:ext uri="{FF2B5EF4-FFF2-40B4-BE49-F238E27FC236}">
                <a16:creationId xmlns:a16="http://schemas.microsoft.com/office/drawing/2014/main" id="{D440D1DE-1784-D972-64AC-9F3BE542F785}"/>
              </a:ext>
            </a:extLst>
          </p:cNvPr>
          <p:cNvSpPr txBox="1"/>
          <p:nvPr/>
        </p:nvSpPr>
        <p:spPr>
          <a:xfrm>
            <a:off x="4601350" y="2923402"/>
            <a:ext cx="2846047" cy="293285"/>
          </a:xfrm>
          <a:prstGeom prst="rect">
            <a:avLst/>
          </a:prstGeom>
          <a:noFill/>
        </p:spPr>
        <p:txBody>
          <a:bodyPr wrap="square" rtlCol="0">
            <a:spAutoFit/>
          </a:bodyPr>
          <a:lstStyle/>
          <a:p>
            <a:pPr marL="219918" marR="157999" lvl="0" indent="0" defTabSz="914400" eaLnBrk="1" fontAlgn="auto" latinLnBrk="0" hangingPunct="1">
              <a:lnSpc>
                <a:spcPct val="146200"/>
              </a:lnSpc>
              <a:spcBef>
                <a:spcPts val="0"/>
              </a:spcBef>
              <a:spcAft>
                <a:spcPts val="0"/>
              </a:spcAft>
              <a:buClrTx/>
              <a:buSzTx/>
              <a:buFontTx/>
              <a:buNone/>
              <a:tabLst/>
              <a:defRPr/>
            </a:pPr>
            <a:r>
              <a:rPr kumimoji="0" lang="ja-JP" altLang="en-US" sz="1009" b="0" i="0" u="none" strike="noStrike" kern="0" cap="none" spc="-6" normalizeH="0" baseline="0" noProof="0" dirty="0">
                <a:ln>
                  <a:noFill/>
                </a:ln>
                <a:effectLst/>
                <a:uLnTx/>
                <a:uFillTx/>
                <a:latin typeface="Noto Sans JP" panose="020B0200000000000000" pitchFamily="50" charset="-128"/>
                <a:ea typeface="Noto Sans JP" panose="020B0200000000000000" pitchFamily="50" charset="-128"/>
                <a:cs typeface="PMingLiU"/>
              </a:rPr>
              <a:t>大型言語モデル</a:t>
            </a:r>
            <a:r>
              <a:rPr kumimoji="0" lang="en-US" altLang="ja-JP" sz="1009" b="0" i="0" u="none" strike="noStrike" kern="0" cap="none" spc="78" normalizeH="0" baseline="0" noProof="0" dirty="0">
                <a:ln>
                  <a:noFill/>
                </a:ln>
                <a:effectLst/>
                <a:uLnTx/>
                <a:uFillTx/>
                <a:latin typeface="Noto Sans JP" panose="020B0200000000000000" pitchFamily="50" charset="-128"/>
                <a:ea typeface="Noto Sans JP" panose="020B0200000000000000" pitchFamily="50" charset="-128"/>
                <a:cs typeface="Trebuchet MS"/>
              </a:rPr>
              <a:t>(LLM)</a:t>
            </a:r>
            <a:r>
              <a:rPr kumimoji="0" lang="ja-JP" altLang="en-US" sz="1009" b="0" i="0" u="none" strike="noStrike" kern="0" cap="none" spc="-11" normalizeH="0" baseline="0" noProof="0" dirty="0">
                <a:ln>
                  <a:noFill/>
                </a:ln>
                <a:effectLst/>
                <a:uLnTx/>
                <a:uFillTx/>
                <a:latin typeface="Noto Sans JP" panose="020B0200000000000000" pitchFamily="50" charset="-128"/>
                <a:ea typeface="Noto Sans JP" panose="020B0200000000000000" pitchFamily="50" charset="-128"/>
                <a:cs typeface="PMingLiU"/>
              </a:rPr>
              <a:t>の実装経験</a:t>
            </a:r>
            <a:endParaRPr kumimoji="0" lang="ja-JP" altLang="en-US" sz="1009"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2" name="object 28">
            <a:extLst>
              <a:ext uri="{FF2B5EF4-FFF2-40B4-BE49-F238E27FC236}">
                <a16:creationId xmlns:a16="http://schemas.microsoft.com/office/drawing/2014/main" id="{387AF8EF-858D-3C2A-D3DC-33B7AAF00E55}"/>
              </a:ext>
            </a:extLst>
          </p:cNvPr>
          <p:cNvSpPr/>
          <p:nvPr/>
        </p:nvSpPr>
        <p:spPr>
          <a:xfrm>
            <a:off x="2061315" y="5770448"/>
            <a:ext cx="7676753"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062A52F7-5E8C-1753-A19F-8593E2ABF1A7}"/>
              </a:ext>
            </a:extLst>
          </p:cNvPr>
          <p:cNvSpPr/>
          <p:nvPr/>
        </p:nvSpPr>
        <p:spPr>
          <a:xfrm>
            <a:off x="2042580" y="5770448"/>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C280F3B3-9658-9DAE-8D4B-2DE02E0A0BA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7" name="object 24">
            <a:extLst>
              <a:ext uri="{FF2B5EF4-FFF2-40B4-BE49-F238E27FC236}">
                <a16:creationId xmlns:a16="http://schemas.microsoft.com/office/drawing/2014/main" id="{AA78E6E7-0D05-F02C-4069-FC433F33FE11}"/>
              </a:ext>
            </a:extLst>
          </p:cNvPr>
          <p:cNvSpPr/>
          <p:nvPr/>
        </p:nvSpPr>
        <p:spPr>
          <a:xfrm>
            <a:off x="860884" y="1620367"/>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5" name="object 24">
            <a:extLst>
              <a:ext uri="{FF2B5EF4-FFF2-40B4-BE49-F238E27FC236}">
                <a16:creationId xmlns:a16="http://schemas.microsoft.com/office/drawing/2014/main" id="{15610C63-FFD9-57A6-59E1-585D61C4A39B}"/>
              </a:ext>
            </a:extLst>
          </p:cNvPr>
          <p:cNvSpPr/>
          <p:nvPr/>
        </p:nvSpPr>
        <p:spPr>
          <a:xfrm>
            <a:off x="855415" y="3777074"/>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4">
            <a:extLst>
              <a:ext uri="{FF2B5EF4-FFF2-40B4-BE49-F238E27FC236}">
                <a16:creationId xmlns:a16="http://schemas.microsoft.com/office/drawing/2014/main" id="{626D8C02-190F-1FD6-CDD8-8141952C6000}"/>
              </a:ext>
            </a:extLst>
          </p:cNvPr>
          <p:cNvSpPr/>
          <p:nvPr/>
        </p:nvSpPr>
        <p:spPr>
          <a:xfrm>
            <a:off x="4532589" y="1667061"/>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8" name="object 24">
            <a:extLst>
              <a:ext uri="{FF2B5EF4-FFF2-40B4-BE49-F238E27FC236}">
                <a16:creationId xmlns:a16="http://schemas.microsoft.com/office/drawing/2014/main" id="{1D34C837-4F46-E83C-C8B1-CB00441DC6BE}"/>
              </a:ext>
            </a:extLst>
          </p:cNvPr>
          <p:cNvSpPr/>
          <p:nvPr/>
        </p:nvSpPr>
        <p:spPr>
          <a:xfrm>
            <a:off x="4522981" y="3796922"/>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3" name="object 24">
            <a:extLst>
              <a:ext uri="{FF2B5EF4-FFF2-40B4-BE49-F238E27FC236}">
                <a16:creationId xmlns:a16="http://schemas.microsoft.com/office/drawing/2014/main" id="{C51CDDAD-D4A1-4357-1F34-8CE468546E9E}"/>
              </a:ext>
            </a:extLst>
          </p:cNvPr>
          <p:cNvSpPr/>
          <p:nvPr/>
        </p:nvSpPr>
        <p:spPr>
          <a:xfrm>
            <a:off x="8210135" y="1627104"/>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1" name="object 24">
            <a:extLst>
              <a:ext uri="{FF2B5EF4-FFF2-40B4-BE49-F238E27FC236}">
                <a16:creationId xmlns:a16="http://schemas.microsoft.com/office/drawing/2014/main" id="{52AD6D80-F4DD-6BE0-F7B7-03598263D788}"/>
              </a:ext>
            </a:extLst>
          </p:cNvPr>
          <p:cNvSpPr/>
          <p:nvPr/>
        </p:nvSpPr>
        <p:spPr>
          <a:xfrm>
            <a:off x="8210135" y="3777074"/>
            <a:ext cx="431314" cy="431314"/>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五方向 4">
            <a:extLst>
              <a:ext uri="{FF2B5EF4-FFF2-40B4-BE49-F238E27FC236}">
                <a16:creationId xmlns:a16="http://schemas.microsoft.com/office/drawing/2014/main" id="{38C6DFE8-0914-8985-75CF-9D747CFBD802}"/>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object 6"/>
          <p:cNvSpPr txBox="1">
            <a:spLocks noGrp="1"/>
          </p:cNvSpPr>
          <p:nvPr>
            <p:ph type="title"/>
          </p:nvPr>
        </p:nvSpPr>
        <p:spPr>
          <a:xfrm>
            <a:off x="754540" y="110690"/>
            <a:ext cx="2434858" cy="436338"/>
          </a:xfrm>
          <a:prstGeom prst="rect">
            <a:avLst/>
          </a:prstGeom>
        </p:spPr>
        <p:txBody>
          <a:bodyPr vert="horz" wrap="square" lIns="0" tIns="17082" rIns="0" bIns="0" rtlCol="0">
            <a:spAutoFit/>
          </a:bodyPr>
          <a:lstStyle/>
          <a:p>
            <a:pPr marL="14234">
              <a:spcBef>
                <a:spcPts val="134"/>
              </a:spcBef>
            </a:pPr>
            <a:r>
              <a:rPr sz="2914" b="1" spc="-219" dirty="0">
                <a:solidFill>
                  <a:schemeClr val="bg1"/>
                </a:solidFill>
                <a:latin typeface="Noto Sans JP" panose="020B0200000000000000" pitchFamily="50" charset="-128"/>
                <a:ea typeface="Noto Sans JP" panose="020B0200000000000000" pitchFamily="50" charset="-128"/>
                <a:cs typeface="SimSun"/>
              </a:rPr>
              <a:t>サービスの</a:t>
            </a:r>
            <a:r>
              <a:rPr sz="3026" b="1" spc="-398" dirty="0">
                <a:solidFill>
                  <a:schemeClr val="bg1"/>
                </a:solidFill>
                <a:latin typeface="Noto Sans JP" panose="020B0200000000000000" pitchFamily="50" charset="-128"/>
                <a:ea typeface="Noto Sans JP" panose="020B0200000000000000" pitchFamily="50" charset="-128"/>
                <a:cs typeface="SimSun"/>
              </a:rPr>
              <a:t>流</a:t>
            </a:r>
            <a:r>
              <a:rPr sz="2914" b="1" spc="-90" dirty="0">
                <a:solidFill>
                  <a:schemeClr val="bg1"/>
                </a:solidFill>
                <a:latin typeface="Noto Sans JP" panose="020B0200000000000000" pitchFamily="50" charset="-128"/>
                <a:ea typeface="Noto Sans JP" panose="020B0200000000000000" pitchFamily="50" charset="-128"/>
                <a:cs typeface="SimSun"/>
              </a:rPr>
              <a:t>れ</a:t>
            </a:r>
            <a:endParaRPr sz="2914" b="1" dirty="0">
              <a:solidFill>
                <a:schemeClr val="bg1"/>
              </a:solidFill>
              <a:latin typeface="Noto Sans JP" panose="020B0200000000000000" pitchFamily="50" charset="-128"/>
              <a:ea typeface="Noto Sans JP" panose="020B0200000000000000" pitchFamily="50" charset="-128"/>
              <a:cs typeface="SimSun"/>
            </a:endParaRPr>
          </a:p>
        </p:txBody>
      </p:sp>
      <p:pic>
        <p:nvPicPr>
          <p:cNvPr id="8" name="object 8"/>
          <p:cNvPicPr/>
          <p:nvPr/>
        </p:nvPicPr>
        <p:blipFill>
          <a:blip r:embed="rId3" cstate="print">
            <a:duotone>
              <a:prstClr val="black"/>
              <a:schemeClr val="accent1">
                <a:tint val="45000"/>
                <a:satMod val="400000"/>
              </a:schemeClr>
            </a:duotone>
          </a:blip>
          <a:stretch>
            <a:fillRect/>
          </a:stretch>
        </p:blipFill>
        <p:spPr>
          <a:xfrm>
            <a:off x="3062686" y="2093262"/>
            <a:ext cx="177965" cy="337197"/>
          </a:xfrm>
          <a:prstGeom prst="rect">
            <a:avLst/>
          </a:prstGeom>
        </p:spPr>
      </p:pic>
      <p:pic>
        <p:nvPicPr>
          <p:cNvPr id="9" name="object 9"/>
          <p:cNvPicPr/>
          <p:nvPr/>
        </p:nvPicPr>
        <p:blipFill>
          <a:blip r:embed="rId4" cstate="print">
            <a:duotone>
              <a:prstClr val="black"/>
              <a:schemeClr val="accent1">
                <a:tint val="45000"/>
                <a:satMod val="400000"/>
              </a:schemeClr>
            </a:duotone>
          </a:blip>
          <a:stretch>
            <a:fillRect/>
          </a:stretch>
        </p:blipFill>
        <p:spPr>
          <a:xfrm>
            <a:off x="5891397" y="2093262"/>
            <a:ext cx="177965" cy="337197"/>
          </a:xfrm>
          <a:prstGeom prst="rect">
            <a:avLst/>
          </a:prstGeom>
        </p:spPr>
      </p:pic>
      <p:pic>
        <p:nvPicPr>
          <p:cNvPr id="10" name="object 10"/>
          <p:cNvPicPr/>
          <p:nvPr/>
        </p:nvPicPr>
        <p:blipFill>
          <a:blip r:embed="rId4" cstate="print">
            <a:duotone>
              <a:prstClr val="black"/>
              <a:schemeClr val="accent1">
                <a:tint val="45000"/>
                <a:satMod val="400000"/>
              </a:schemeClr>
            </a:duotone>
          </a:blip>
          <a:stretch>
            <a:fillRect/>
          </a:stretch>
        </p:blipFill>
        <p:spPr>
          <a:xfrm>
            <a:off x="8710741" y="2093262"/>
            <a:ext cx="177965" cy="337197"/>
          </a:xfrm>
          <a:prstGeom prst="rect">
            <a:avLst/>
          </a:prstGeom>
        </p:spPr>
      </p:pic>
      <p:sp>
        <p:nvSpPr>
          <p:cNvPr id="11" name="object 11"/>
          <p:cNvSpPr/>
          <p:nvPr/>
        </p:nvSpPr>
        <p:spPr>
          <a:xfrm>
            <a:off x="599273" y="1718597"/>
            <a:ext cx="2304609" cy="2959063"/>
          </a:xfrm>
          <a:custGeom>
            <a:avLst/>
            <a:gdLst/>
            <a:ahLst/>
            <a:cxnLst/>
            <a:rect l="l" t="t" r="r" b="b"/>
            <a:pathLst>
              <a:path w="2056130" h="2574290">
                <a:moveTo>
                  <a:pt x="1993284" y="2573863"/>
                </a:moveTo>
                <a:lnTo>
                  <a:pt x="46847" y="2573863"/>
                </a:lnTo>
                <a:lnTo>
                  <a:pt x="43587" y="2573435"/>
                </a:lnTo>
                <a:lnTo>
                  <a:pt x="12357" y="2551178"/>
                </a:lnTo>
                <a:lnTo>
                  <a:pt x="0" y="2511399"/>
                </a:lnTo>
                <a:lnTo>
                  <a:pt x="0" y="2507009"/>
                </a:lnTo>
                <a:lnTo>
                  <a:pt x="0" y="62463"/>
                </a:lnTo>
                <a:lnTo>
                  <a:pt x="12357" y="22684"/>
                </a:lnTo>
                <a:lnTo>
                  <a:pt x="43587" y="428"/>
                </a:lnTo>
                <a:lnTo>
                  <a:pt x="46847" y="0"/>
                </a:lnTo>
                <a:lnTo>
                  <a:pt x="1993284" y="0"/>
                </a:lnTo>
                <a:lnTo>
                  <a:pt x="2029686" y="13705"/>
                </a:lnTo>
                <a:lnTo>
                  <a:pt x="2052338" y="45325"/>
                </a:lnTo>
                <a:lnTo>
                  <a:pt x="2055747" y="62463"/>
                </a:lnTo>
                <a:lnTo>
                  <a:pt x="2055747" y="2511399"/>
                </a:lnTo>
                <a:lnTo>
                  <a:pt x="2042041" y="2547801"/>
                </a:lnTo>
                <a:lnTo>
                  <a:pt x="2010422" y="2570453"/>
                </a:lnTo>
                <a:lnTo>
                  <a:pt x="1997631" y="2573434"/>
                </a:lnTo>
                <a:lnTo>
                  <a:pt x="1993284" y="257386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2" name="object 12"/>
          <p:cNvSpPr/>
          <p:nvPr/>
        </p:nvSpPr>
        <p:spPr>
          <a:xfrm>
            <a:off x="580539" y="1718870"/>
            <a:ext cx="69750" cy="2958333"/>
          </a:xfrm>
          <a:custGeom>
            <a:avLst/>
            <a:gdLst/>
            <a:ahLst/>
            <a:cxnLst/>
            <a:rect l="l" t="t" r="r" b="b"/>
            <a:pathLst>
              <a:path w="62229" h="2573654">
                <a:moveTo>
                  <a:pt x="61808" y="2573376"/>
                </a:moveTo>
                <a:lnTo>
                  <a:pt x="24462" y="2558470"/>
                </a:lnTo>
                <a:lnTo>
                  <a:pt x="2862" y="2526143"/>
                </a:lnTo>
                <a:lnTo>
                  <a:pt x="0" y="2506766"/>
                </a:lnTo>
                <a:lnTo>
                  <a:pt x="0" y="66609"/>
                </a:lnTo>
                <a:lnTo>
                  <a:pt x="11256" y="29461"/>
                </a:lnTo>
                <a:lnTo>
                  <a:pt x="41269" y="4845"/>
                </a:lnTo>
                <a:lnTo>
                  <a:pt x="61808" y="0"/>
                </a:lnTo>
                <a:lnTo>
                  <a:pt x="58156" y="1452"/>
                </a:lnTo>
                <a:lnTo>
                  <a:pt x="49966" y="8237"/>
                </a:lnTo>
                <a:lnTo>
                  <a:pt x="34858" y="47232"/>
                </a:lnTo>
                <a:lnTo>
                  <a:pt x="33426" y="66609"/>
                </a:lnTo>
                <a:lnTo>
                  <a:pt x="33426" y="2506766"/>
                </a:lnTo>
                <a:lnTo>
                  <a:pt x="40082" y="2547769"/>
                </a:lnTo>
                <a:lnTo>
                  <a:pt x="58156" y="2571923"/>
                </a:lnTo>
                <a:lnTo>
                  <a:pt x="61808" y="2573376"/>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5" name="object 15"/>
          <p:cNvPicPr/>
          <p:nvPr/>
        </p:nvPicPr>
        <p:blipFill>
          <a:blip r:embed="rId5" cstate="print">
            <a:duotone>
              <a:prstClr val="black"/>
              <a:schemeClr val="accent1">
                <a:tint val="45000"/>
                <a:satMod val="400000"/>
              </a:schemeClr>
            </a:duotone>
          </a:blip>
          <a:stretch>
            <a:fillRect/>
          </a:stretch>
        </p:blipFill>
        <p:spPr>
          <a:xfrm>
            <a:off x="1620231" y="2074529"/>
            <a:ext cx="280997" cy="337197"/>
          </a:xfrm>
          <a:prstGeom prst="rect">
            <a:avLst/>
          </a:prstGeom>
        </p:spPr>
      </p:pic>
      <p:pic>
        <p:nvPicPr>
          <p:cNvPr id="16" name="object 16"/>
          <p:cNvPicPr/>
          <p:nvPr/>
        </p:nvPicPr>
        <p:blipFill>
          <a:blip r:embed="rId6" cstate="print">
            <a:duotone>
              <a:prstClr val="black"/>
              <a:schemeClr val="accent1">
                <a:tint val="45000"/>
                <a:satMod val="400000"/>
              </a:schemeClr>
            </a:duotone>
          </a:blip>
          <a:stretch>
            <a:fillRect/>
          </a:stretch>
        </p:blipFill>
        <p:spPr>
          <a:xfrm>
            <a:off x="947121" y="3295828"/>
            <a:ext cx="149865" cy="149865"/>
          </a:xfrm>
          <a:prstGeom prst="rect">
            <a:avLst/>
          </a:prstGeom>
        </p:spPr>
      </p:pic>
      <p:pic>
        <p:nvPicPr>
          <p:cNvPr id="17" name="object 17"/>
          <p:cNvPicPr/>
          <p:nvPr/>
        </p:nvPicPr>
        <p:blipFill>
          <a:blip r:embed="rId6" cstate="print">
            <a:duotone>
              <a:prstClr val="black"/>
              <a:schemeClr val="accent1">
                <a:tint val="45000"/>
                <a:satMod val="400000"/>
              </a:schemeClr>
            </a:duotone>
          </a:blip>
          <a:stretch>
            <a:fillRect/>
          </a:stretch>
        </p:blipFill>
        <p:spPr>
          <a:xfrm>
            <a:off x="947007" y="3819336"/>
            <a:ext cx="149865" cy="149865"/>
          </a:xfrm>
          <a:prstGeom prst="rect">
            <a:avLst/>
          </a:prstGeom>
        </p:spPr>
      </p:pic>
      <p:pic>
        <p:nvPicPr>
          <p:cNvPr id="18" name="object 18"/>
          <p:cNvPicPr/>
          <p:nvPr/>
        </p:nvPicPr>
        <p:blipFill>
          <a:blip r:embed="rId6" cstate="print">
            <a:duotone>
              <a:prstClr val="black"/>
              <a:schemeClr val="accent1">
                <a:tint val="45000"/>
                <a:satMod val="400000"/>
              </a:schemeClr>
            </a:duotone>
          </a:blip>
          <a:stretch>
            <a:fillRect/>
          </a:stretch>
        </p:blipFill>
        <p:spPr>
          <a:xfrm>
            <a:off x="952415" y="4346683"/>
            <a:ext cx="149865" cy="149865"/>
          </a:xfrm>
          <a:prstGeom prst="rect">
            <a:avLst/>
          </a:prstGeom>
        </p:spPr>
      </p:pic>
      <p:sp>
        <p:nvSpPr>
          <p:cNvPr id="19" name="object 19"/>
          <p:cNvSpPr txBox="1"/>
          <p:nvPr/>
        </p:nvSpPr>
        <p:spPr>
          <a:xfrm>
            <a:off x="2214826" y="5492068"/>
            <a:ext cx="7522365" cy="247914"/>
          </a:xfrm>
          <a:prstGeom prst="rect">
            <a:avLst/>
          </a:prstGeom>
        </p:spPr>
        <p:txBody>
          <a:bodyPr vert="horz" wrap="square" lIns="0" tIns="14947" rIns="0" bIns="0" rtlCol="0">
            <a:spAutoFit/>
          </a:bodyPr>
          <a:lstStyle/>
          <a:p>
            <a:pPr marL="14234">
              <a:spcBef>
                <a:spcPts val="118"/>
              </a:spcBef>
            </a:pPr>
            <a:r>
              <a:rPr sz="1513" spc="-78" dirty="0">
                <a:latin typeface="Noto Sans JP" panose="020B0200000000000000" pitchFamily="50" charset="-128"/>
                <a:ea typeface="Noto Sans JP" panose="020B0200000000000000" pitchFamily="50" charset="-128"/>
                <a:cs typeface="PMingLiU"/>
              </a:rPr>
              <a:t>「ご相談から入社後のフォローまで、一貫したサポートでスムーズな採用を実現します」</a:t>
            </a:r>
            <a:endParaRPr sz="1513">
              <a:latin typeface="Noto Sans JP" panose="020B0200000000000000" pitchFamily="50" charset="-128"/>
              <a:ea typeface="Noto Sans JP" panose="020B0200000000000000" pitchFamily="50" charset="-128"/>
              <a:cs typeface="PMingLiU"/>
            </a:endParaRPr>
          </a:p>
        </p:txBody>
      </p:sp>
      <p:sp>
        <p:nvSpPr>
          <p:cNvPr id="20" name="object 20"/>
          <p:cNvSpPr txBox="1"/>
          <p:nvPr/>
        </p:nvSpPr>
        <p:spPr>
          <a:xfrm>
            <a:off x="840969" y="2655307"/>
            <a:ext cx="1839520" cy="308250"/>
          </a:xfrm>
          <a:prstGeom prst="rect">
            <a:avLst/>
          </a:prstGeom>
        </p:spPr>
        <p:txBody>
          <a:bodyPr vert="horz" wrap="square" lIns="0" tIns="14947" rIns="0" bIns="0" rtlCol="0">
            <a:spAutoFit/>
          </a:bodyPr>
          <a:lstStyle/>
          <a:p>
            <a:pPr marL="14234" algn="ctr">
              <a:spcBef>
                <a:spcPts val="118"/>
              </a:spcBef>
            </a:pPr>
            <a:r>
              <a:rPr sz="1737" b="1" spc="207" dirty="0">
                <a:latin typeface="Noto Sans JP" panose="020B0200000000000000" pitchFamily="50" charset="-128"/>
                <a:ea typeface="Noto Sans JP" panose="020B0200000000000000" pitchFamily="50" charset="-128"/>
                <a:cs typeface="Yu Gothic"/>
              </a:rPr>
              <a:t>1.</a:t>
            </a:r>
            <a:r>
              <a:rPr sz="1737" b="1" spc="118" dirty="0">
                <a:latin typeface="Noto Sans JP" panose="020B0200000000000000" pitchFamily="50" charset="-128"/>
                <a:ea typeface="Noto Sans JP" panose="020B0200000000000000" pitchFamily="50" charset="-128"/>
                <a:cs typeface="Yu Gothic"/>
              </a:rPr>
              <a:t> </a:t>
            </a:r>
            <a:r>
              <a:rPr sz="1905" b="1" spc="-67" dirty="0" err="1">
                <a:latin typeface="Noto Sans JP" panose="020B0200000000000000" pitchFamily="50" charset="-128"/>
                <a:ea typeface="Noto Sans JP" panose="020B0200000000000000" pitchFamily="50" charset="-128"/>
                <a:cs typeface="PMingLiU"/>
              </a:rPr>
              <a:t>ヒアリング</a:t>
            </a:r>
            <a:endParaRPr sz="1905" b="1" dirty="0">
              <a:latin typeface="Noto Sans JP" panose="020B0200000000000000" pitchFamily="50" charset="-128"/>
              <a:ea typeface="Noto Sans JP" panose="020B0200000000000000" pitchFamily="50" charset="-128"/>
              <a:cs typeface="PMingLiU"/>
            </a:endParaRPr>
          </a:p>
        </p:txBody>
      </p:sp>
      <p:sp>
        <p:nvSpPr>
          <p:cNvPr id="22" name="object 22"/>
          <p:cNvSpPr/>
          <p:nvPr/>
        </p:nvSpPr>
        <p:spPr>
          <a:xfrm>
            <a:off x="3418617" y="1718598"/>
            <a:ext cx="2304610" cy="2960121"/>
          </a:xfrm>
          <a:custGeom>
            <a:avLst/>
            <a:gdLst/>
            <a:ahLst/>
            <a:cxnLst/>
            <a:rect l="l" t="t" r="r" b="b"/>
            <a:pathLst>
              <a:path w="2056129" h="2640965">
                <a:moveTo>
                  <a:pt x="1993284" y="2640716"/>
                </a:moveTo>
                <a:lnTo>
                  <a:pt x="46848" y="2640716"/>
                </a:lnTo>
                <a:lnTo>
                  <a:pt x="43587" y="2640288"/>
                </a:lnTo>
                <a:lnTo>
                  <a:pt x="12357" y="2618031"/>
                </a:lnTo>
                <a:lnTo>
                  <a:pt x="0" y="2578252"/>
                </a:lnTo>
                <a:lnTo>
                  <a:pt x="0" y="2573863"/>
                </a:lnTo>
                <a:lnTo>
                  <a:pt x="0" y="62463"/>
                </a:lnTo>
                <a:lnTo>
                  <a:pt x="12357" y="22684"/>
                </a:lnTo>
                <a:lnTo>
                  <a:pt x="43587" y="428"/>
                </a:lnTo>
                <a:lnTo>
                  <a:pt x="46848" y="0"/>
                </a:lnTo>
                <a:lnTo>
                  <a:pt x="1993284" y="0"/>
                </a:lnTo>
                <a:lnTo>
                  <a:pt x="2029685" y="13705"/>
                </a:lnTo>
                <a:lnTo>
                  <a:pt x="2052338" y="45325"/>
                </a:lnTo>
                <a:lnTo>
                  <a:pt x="2055747" y="62463"/>
                </a:lnTo>
                <a:lnTo>
                  <a:pt x="2055747" y="2578252"/>
                </a:lnTo>
                <a:lnTo>
                  <a:pt x="2042041" y="2614654"/>
                </a:lnTo>
                <a:lnTo>
                  <a:pt x="2010422" y="2637307"/>
                </a:lnTo>
                <a:lnTo>
                  <a:pt x="1997631" y="2640288"/>
                </a:lnTo>
                <a:lnTo>
                  <a:pt x="1993284" y="264071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3" name="object 23"/>
          <p:cNvSpPr/>
          <p:nvPr/>
        </p:nvSpPr>
        <p:spPr>
          <a:xfrm>
            <a:off x="3399884" y="1718871"/>
            <a:ext cx="69750" cy="2959409"/>
          </a:xfrm>
          <a:custGeom>
            <a:avLst/>
            <a:gdLst/>
            <a:ahLst/>
            <a:cxnLst/>
            <a:rect l="l" t="t" r="r" b="b"/>
            <a:pathLst>
              <a:path w="62230" h="2640329">
                <a:moveTo>
                  <a:pt x="61808" y="2640229"/>
                </a:moveTo>
                <a:lnTo>
                  <a:pt x="24462" y="2625324"/>
                </a:lnTo>
                <a:lnTo>
                  <a:pt x="2862" y="2592997"/>
                </a:lnTo>
                <a:lnTo>
                  <a:pt x="0" y="2573619"/>
                </a:lnTo>
                <a:lnTo>
                  <a:pt x="0" y="66609"/>
                </a:lnTo>
                <a:lnTo>
                  <a:pt x="11256" y="29461"/>
                </a:lnTo>
                <a:lnTo>
                  <a:pt x="41269" y="4845"/>
                </a:lnTo>
                <a:lnTo>
                  <a:pt x="61808" y="0"/>
                </a:lnTo>
                <a:lnTo>
                  <a:pt x="58156" y="1452"/>
                </a:lnTo>
                <a:lnTo>
                  <a:pt x="49966" y="8237"/>
                </a:lnTo>
                <a:lnTo>
                  <a:pt x="34857" y="47232"/>
                </a:lnTo>
                <a:lnTo>
                  <a:pt x="33426" y="66609"/>
                </a:lnTo>
                <a:lnTo>
                  <a:pt x="33426" y="2573619"/>
                </a:lnTo>
                <a:lnTo>
                  <a:pt x="40082" y="2614623"/>
                </a:lnTo>
                <a:lnTo>
                  <a:pt x="58156" y="2638776"/>
                </a:lnTo>
                <a:lnTo>
                  <a:pt x="61808" y="2640229"/>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6" name="object 26"/>
          <p:cNvPicPr/>
          <p:nvPr/>
        </p:nvPicPr>
        <p:blipFill>
          <a:blip r:embed="rId7" cstate="print">
            <a:duotone>
              <a:prstClr val="black"/>
              <a:schemeClr val="accent1">
                <a:tint val="45000"/>
                <a:satMod val="400000"/>
              </a:schemeClr>
            </a:duotone>
          </a:blip>
          <a:stretch>
            <a:fillRect/>
          </a:stretch>
        </p:blipFill>
        <p:spPr>
          <a:xfrm>
            <a:off x="4428230" y="2074529"/>
            <a:ext cx="355930" cy="337197"/>
          </a:xfrm>
          <a:prstGeom prst="rect">
            <a:avLst/>
          </a:prstGeom>
        </p:spPr>
      </p:pic>
      <p:sp>
        <p:nvSpPr>
          <p:cNvPr id="27" name="object 27"/>
          <p:cNvSpPr txBox="1"/>
          <p:nvPr/>
        </p:nvSpPr>
        <p:spPr>
          <a:xfrm>
            <a:off x="3661156" y="2611166"/>
            <a:ext cx="1811060" cy="644301"/>
          </a:xfrm>
          <a:prstGeom prst="rect">
            <a:avLst/>
          </a:prstGeom>
        </p:spPr>
        <p:txBody>
          <a:bodyPr vert="horz" wrap="square" lIns="0" tIns="28470" rIns="0" bIns="0" rtlCol="0">
            <a:spAutoFit/>
          </a:bodyPr>
          <a:lstStyle/>
          <a:p>
            <a:pPr marL="291089" marR="5694" indent="-277566">
              <a:lnSpc>
                <a:spcPts val="2365"/>
              </a:lnSpc>
              <a:spcBef>
                <a:spcPts val="224"/>
              </a:spcBef>
            </a:pPr>
            <a:r>
              <a:rPr sz="1737" b="1" spc="207" dirty="0">
                <a:latin typeface="Noto Sans JP" panose="020B0200000000000000" pitchFamily="50" charset="-128"/>
                <a:ea typeface="Noto Sans JP" panose="020B0200000000000000" pitchFamily="50" charset="-128"/>
                <a:cs typeface="Yu Gothic"/>
              </a:rPr>
              <a:t>2.</a:t>
            </a:r>
            <a:r>
              <a:rPr sz="1737" b="1" spc="-34" dirty="0">
                <a:latin typeface="Noto Sans JP" panose="020B0200000000000000" pitchFamily="50" charset="-128"/>
                <a:ea typeface="Noto Sans JP" panose="020B0200000000000000" pitchFamily="50" charset="-128"/>
                <a:cs typeface="Yu Gothic"/>
              </a:rPr>
              <a:t> </a:t>
            </a:r>
            <a:r>
              <a:rPr sz="1905" b="1" spc="-163" dirty="0">
                <a:latin typeface="Noto Sans JP" panose="020B0200000000000000" pitchFamily="50" charset="-128"/>
                <a:ea typeface="Noto Sans JP" panose="020B0200000000000000" pitchFamily="50" charset="-128"/>
                <a:cs typeface="SimSun"/>
              </a:rPr>
              <a:t>候</a:t>
            </a:r>
            <a:r>
              <a:rPr sz="1961" b="1" spc="-196" dirty="0">
                <a:latin typeface="Noto Sans JP" panose="020B0200000000000000" pitchFamily="50" charset="-128"/>
                <a:ea typeface="Noto Sans JP" panose="020B0200000000000000" pitchFamily="50" charset="-128"/>
                <a:cs typeface="SimSun"/>
              </a:rPr>
              <a:t>補者</a:t>
            </a:r>
            <a:r>
              <a:rPr sz="1905" b="1" spc="-67" dirty="0">
                <a:latin typeface="Noto Sans JP" panose="020B0200000000000000" pitchFamily="50" charset="-128"/>
                <a:ea typeface="Noto Sans JP" panose="020B0200000000000000" pitchFamily="50" charset="-128"/>
                <a:cs typeface="PMingLiU"/>
              </a:rPr>
              <a:t>の</a:t>
            </a:r>
            <a:r>
              <a:rPr sz="1961" b="1" spc="-191" dirty="0">
                <a:latin typeface="Noto Sans JP" panose="020B0200000000000000" pitchFamily="50" charset="-128"/>
                <a:ea typeface="Noto Sans JP" panose="020B0200000000000000" pitchFamily="50" charset="-128"/>
                <a:cs typeface="PMingLiU"/>
              </a:rPr>
              <a:t>選</a:t>
            </a:r>
            <a:r>
              <a:rPr sz="2017" b="1" spc="-269" dirty="0">
                <a:latin typeface="Noto Sans JP" panose="020B0200000000000000" pitchFamily="50" charset="-128"/>
                <a:ea typeface="Noto Sans JP" panose="020B0200000000000000" pitchFamily="50" charset="-128"/>
                <a:cs typeface="SimSun"/>
              </a:rPr>
              <a:t>定</a:t>
            </a:r>
            <a:r>
              <a:rPr sz="1905" b="1" spc="-163" dirty="0">
                <a:latin typeface="Noto Sans JP" panose="020B0200000000000000" pitchFamily="50" charset="-128"/>
                <a:ea typeface="Noto Sans JP" panose="020B0200000000000000" pitchFamily="50" charset="-128"/>
                <a:cs typeface="PMingLiU"/>
              </a:rPr>
              <a:t>・</a:t>
            </a:r>
            <a:r>
              <a:rPr sz="2017" b="1" spc="-163" dirty="0">
                <a:latin typeface="Noto Sans JP" panose="020B0200000000000000" pitchFamily="50" charset="-128"/>
                <a:ea typeface="Noto Sans JP" panose="020B0200000000000000" pitchFamily="50" charset="-128"/>
                <a:cs typeface="SimSun"/>
              </a:rPr>
              <a:t>提案</a:t>
            </a:r>
            <a:endParaRPr sz="2017" b="1" dirty="0">
              <a:latin typeface="Noto Sans JP" panose="020B0200000000000000" pitchFamily="50" charset="-128"/>
              <a:ea typeface="Noto Sans JP" panose="020B0200000000000000" pitchFamily="50" charset="-128"/>
              <a:cs typeface="SimSun"/>
            </a:endParaRPr>
          </a:p>
        </p:txBody>
      </p:sp>
      <p:pic>
        <p:nvPicPr>
          <p:cNvPr id="29" name="object 29"/>
          <p:cNvPicPr/>
          <p:nvPr/>
        </p:nvPicPr>
        <p:blipFill>
          <a:blip r:embed="rId6" cstate="print">
            <a:duotone>
              <a:prstClr val="black"/>
              <a:schemeClr val="accent1">
                <a:tint val="45000"/>
                <a:satMod val="400000"/>
              </a:schemeClr>
            </a:duotone>
          </a:blip>
          <a:stretch>
            <a:fillRect/>
          </a:stretch>
        </p:blipFill>
        <p:spPr>
          <a:xfrm>
            <a:off x="3739570" y="3395433"/>
            <a:ext cx="149865" cy="149865"/>
          </a:xfrm>
          <a:prstGeom prst="rect">
            <a:avLst/>
          </a:prstGeom>
        </p:spPr>
      </p:pic>
      <p:pic>
        <p:nvPicPr>
          <p:cNvPr id="30" name="object 30"/>
          <p:cNvPicPr/>
          <p:nvPr/>
        </p:nvPicPr>
        <p:blipFill>
          <a:blip r:embed="rId6" cstate="print">
            <a:duotone>
              <a:prstClr val="black"/>
              <a:schemeClr val="accent1">
                <a:tint val="45000"/>
                <a:satMod val="400000"/>
              </a:schemeClr>
            </a:duotone>
          </a:blip>
          <a:stretch>
            <a:fillRect/>
          </a:stretch>
        </p:blipFill>
        <p:spPr>
          <a:xfrm>
            <a:off x="3746693" y="3842685"/>
            <a:ext cx="149865" cy="149865"/>
          </a:xfrm>
          <a:prstGeom prst="rect">
            <a:avLst/>
          </a:prstGeom>
        </p:spPr>
      </p:pic>
      <p:pic>
        <p:nvPicPr>
          <p:cNvPr id="31" name="object 31"/>
          <p:cNvPicPr/>
          <p:nvPr/>
        </p:nvPicPr>
        <p:blipFill>
          <a:blip r:embed="rId6" cstate="print">
            <a:duotone>
              <a:prstClr val="black"/>
              <a:schemeClr val="accent1">
                <a:tint val="45000"/>
                <a:satMod val="400000"/>
              </a:schemeClr>
            </a:duotone>
          </a:blip>
          <a:stretch>
            <a:fillRect/>
          </a:stretch>
        </p:blipFill>
        <p:spPr>
          <a:xfrm>
            <a:off x="3737081" y="4341244"/>
            <a:ext cx="149865" cy="149865"/>
          </a:xfrm>
          <a:prstGeom prst="rect">
            <a:avLst/>
          </a:prstGeom>
        </p:spPr>
      </p:pic>
      <p:sp>
        <p:nvSpPr>
          <p:cNvPr id="32" name="object 32"/>
          <p:cNvSpPr/>
          <p:nvPr/>
        </p:nvSpPr>
        <p:spPr>
          <a:xfrm>
            <a:off x="6247327" y="1718598"/>
            <a:ext cx="2304610" cy="2960121"/>
          </a:xfrm>
          <a:custGeom>
            <a:avLst/>
            <a:gdLst/>
            <a:ahLst/>
            <a:cxnLst/>
            <a:rect l="l" t="t" r="r" b="b"/>
            <a:pathLst>
              <a:path w="2056129" h="2640965">
                <a:moveTo>
                  <a:pt x="1993284" y="2640716"/>
                </a:moveTo>
                <a:lnTo>
                  <a:pt x="46848" y="2640716"/>
                </a:lnTo>
                <a:lnTo>
                  <a:pt x="43587" y="2640288"/>
                </a:lnTo>
                <a:lnTo>
                  <a:pt x="12358" y="2618031"/>
                </a:lnTo>
                <a:lnTo>
                  <a:pt x="0" y="2578252"/>
                </a:lnTo>
                <a:lnTo>
                  <a:pt x="0" y="2573863"/>
                </a:lnTo>
                <a:lnTo>
                  <a:pt x="0" y="62463"/>
                </a:lnTo>
                <a:lnTo>
                  <a:pt x="12358" y="22684"/>
                </a:lnTo>
                <a:lnTo>
                  <a:pt x="43587" y="428"/>
                </a:lnTo>
                <a:lnTo>
                  <a:pt x="46848" y="0"/>
                </a:lnTo>
                <a:lnTo>
                  <a:pt x="1993284" y="0"/>
                </a:lnTo>
                <a:lnTo>
                  <a:pt x="2029686" y="13705"/>
                </a:lnTo>
                <a:lnTo>
                  <a:pt x="2052338" y="45325"/>
                </a:lnTo>
                <a:lnTo>
                  <a:pt x="2055748" y="62463"/>
                </a:lnTo>
                <a:lnTo>
                  <a:pt x="2055748" y="2578252"/>
                </a:lnTo>
                <a:lnTo>
                  <a:pt x="2042042" y="2614654"/>
                </a:lnTo>
                <a:lnTo>
                  <a:pt x="2010422" y="2637307"/>
                </a:lnTo>
                <a:lnTo>
                  <a:pt x="1997631" y="2640288"/>
                </a:lnTo>
                <a:lnTo>
                  <a:pt x="1993284" y="264071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3" name="object 33"/>
          <p:cNvSpPr/>
          <p:nvPr/>
        </p:nvSpPr>
        <p:spPr>
          <a:xfrm>
            <a:off x="6228594" y="1718871"/>
            <a:ext cx="69750" cy="2959409"/>
          </a:xfrm>
          <a:custGeom>
            <a:avLst/>
            <a:gdLst/>
            <a:ahLst/>
            <a:cxnLst/>
            <a:rect l="l" t="t" r="r" b="b"/>
            <a:pathLst>
              <a:path w="62229" h="2640329">
                <a:moveTo>
                  <a:pt x="61808" y="2640229"/>
                </a:moveTo>
                <a:lnTo>
                  <a:pt x="24462" y="2625324"/>
                </a:lnTo>
                <a:lnTo>
                  <a:pt x="2862" y="2592997"/>
                </a:lnTo>
                <a:lnTo>
                  <a:pt x="0" y="2573619"/>
                </a:lnTo>
                <a:lnTo>
                  <a:pt x="0" y="66609"/>
                </a:lnTo>
                <a:lnTo>
                  <a:pt x="11256" y="29461"/>
                </a:lnTo>
                <a:lnTo>
                  <a:pt x="41269" y="4845"/>
                </a:lnTo>
                <a:lnTo>
                  <a:pt x="61808" y="0"/>
                </a:lnTo>
                <a:lnTo>
                  <a:pt x="58156" y="1452"/>
                </a:lnTo>
                <a:lnTo>
                  <a:pt x="49966" y="8237"/>
                </a:lnTo>
                <a:lnTo>
                  <a:pt x="34857" y="47232"/>
                </a:lnTo>
                <a:lnTo>
                  <a:pt x="33426" y="66609"/>
                </a:lnTo>
                <a:lnTo>
                  <a:pt x="33426" y="2573619"/>
                </a:lnTo>
                <a:lnTo>
                  <a:pt x="40082" y="2614623"/>
                </a:lnTo>
                <a:lnTo>
                  <a:pt x="58156" y="2638776"/>
                </a:lnTo>
                <a:lnTo>
                  <a:pt x="61808" y="2640229"/>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6" name="object 36"/>
          <p:cNvPicPr/>
          <p:nvPr/>
        </p:nvPicPr>
        <p:blipFill>
          <a:blip r:embed="rId8" cstate="print">
            <a:duotone>
              <a:prstClr val="black"/>
              <a:schemeClr val="accent1">
                <a:tint val="45000"/>
                <a:satMod val="400000"/>
              </a:schemeClr>
            </a:duotone>
          </a:blip>
          <a:stretch>
            <a:fillRect/>
          </a:stretch>
        </p:blipFill>
        <p:spPr>
          <a:xfrm>
            <a:off x="7230820" y="2074529"/>
            <a:ext cx="355930" cy="337197"/>
          </a:xfrm>
          <a:prstGeom prst="rect">
            <a:avLst/>
          </a:prstGeom>
        </p:spPr>
      </p:pic>
      <p:sp>
        <p:nvSpPr>
          <p:cNvPr id="37" name="object 37"/>
          <p:cNvSpPr txBox="1"/>
          <p:nvPr/>
        </p:nvSpPr>
        <p:spPr>
          <a:xfrm>
            <a:off x="3952915" y="3308139"/>
            <a:ext cx="1488245" cy="446608"/>
          </a:xfrm>
          <a:prstGeom prst="rect">
            <a:avLst/>
          </a:prstGeom>
        </p:spPr>
        <p:txBody>
          <a:bodyPr vert="horz" wrap="square" lIns="0" tIns="14235" rIns="0" bIns="0" rtlCol="0">
            <a:spAutoFit/>
          </a:bodyPr>
          <a:lstStyle/>
          <a:p>
            <a:pPr marL="14234" marR="5694">
              <a:lnSpc>
                <a:spcPct val="125299"/>
              </a:lnSpc>
              <a:spcBef>
                <a:spcPts val="112"/>
              </a:spcBef>
            </a:pPr>
            <a:r>
              <a:rPr sz="1177" dirty="0">
                <a:latin typeface="Noto Sans JP" panose="020B0200000000000000" pitchFamily="50" charset="-128"/>
                <a:ea typeface="Noto Sans JP" panose="020B0200000000000000" pitchFamily="50" charset="-128"/>
                <a:cs typeface="PMingLiU"/>
              </a:rPr>
              <a:t>「</a:t>
            </a:r>
            <a:r>
              <a:rPr sz="1177" spc="56" dirty="0">
                <a:latin typeface="Noto Sans JP" panose="020B0200000000000000" pitchFamily="50" charset="-128"/>
                <a:ea typeface="Noto Sans JP" panose="020B0200000000000000" pitchFamily="50" charset="-128"/>
                <a:cs typeface="Trebuchet MS"/>
              </a:rPr>
              <a:t>AI</a:t>
            </a:r>
            <a:r>
              <a:rPr sz="1177" spc="-34" dirty="0">
                <a:latin typeface="Noto Sans JP" panose="020B0200000000000000" pitchFamily="50" charset="-128"/>
                <a:ea typeface="Noto Sans JP" panose="020B0200000000000000" pitchFamily="50" charset="-128"/>
                <a:cs typeface="Trebuchet MS"/>
              </a:rPr>
              <a:t> </a:t>
            </a:r>
            <a:r>
              <a:rPr sz="1177" spc="78" dirty="0" err="1">
                <a:latin typeface="Noto Sans JP" panose="020B0200000000000000" pitchFamily="50" charset="-128"/>
                <a:ea typeface="Noto Sans JP" panose="020B0200000000000000" pitchFamily="50" charset="-128"/>
                <a:cs typeface="Trebuchet MS"/>
              </a:rPr>
              <a:t>Labo</a:t>
            </a:r>
            <a:r>
              <a:rPr sz="1177" spc="-11" dirty="0" err="1">
                <a:latin typeface="Noto Sans JP" panose="020B0200000000000000" pitchFamily="50" charset="-128"/>
                <a:ea typeface="Noto Sans JP" panose="020B0200000000000000" pitchFamily="50" charset="-128"/>
                <a:cs typeface="PMingLiU"/>
              </a:rPr>
              <a:t>」修了生の最適候補選定</a:t>
            </a:r>
            <a:endParaRPr sz="1177" dirty="0">
              <a:latin typeface="Noto Sans JP" panose="020B0200000000000000" pitchFamily="50" charset="-128"/>
              <a:ea typeface="Noto Sans JP" panose="020B0200000000000000" pitchFamily="50" charset="-128"/>
              <a:cs typeface="PMingLiU"/>
            </a:endParaRPr>
          </a:p>
        </p:txBody>
      </p:sp>
      <p:sp>
        <p:nvSpPr>
          <p:cNvPr id="38" name="object 38"/>
          <p:cNvSpPr txBox="1"/>
          <p:nvPr/>
        </p:nvSpPr>
        <p:spPr>
          <a:xfrm>
            <a:off x="6418218" y="2621874"/>
            <a:ext cx="2013844" cy="337242"/>
          </a:xfrm>
          <a:prstGeom prst="rect">
            <a:avLst/>
          </a:prstGeom>
        </p:spPr>
        <p:txBody>
          <a:bodyPr vert="horz" wrap="square" lIns="0" tIns="29180" rIns="0" bIns="0" rtlCol="0">
            <a:spAutoFit/>
          </a:bodyPr>
          <a:lstStyle/>
          <a:p>
            <a:pPr marL="735906" marR="5694" indent="-722384">
              <a:lnSpc>
                <a:spcPts val="2365"/>
              </a:lnSpc>
              <a:spcBef>
                <a:spcPts val="229"/>
              </a:spcBef>
            </a:pPr>
            <a:r>
              <a:rPr sz="1737" b="1" spc="207" dirty="0">
                <a:latin typeface="Noto Sans JP" panose="020B0200000000000000" pitchFamily="50" charset="-128"/>
                <a:ea typeface="Noto Sans JP" panose="020B0200000000000000" pitchFamily="50" charset="-128"/>
                <a:cs typeface="Yu Gothic"/>
              </a:rPr>
              <a:t>3.</a:t>
            </a:r>
            <a:r>
              <a:rPr sz="1737" b="1" dirty="0">
                <a:latin typeface="Noto Sans JP" panose="020B0200000000000000" pitchFamily="50" charset="-128"/>
                <a:ea typeface="Noto Sans JP" panose="020B0200000000000000" pitchFamily="50" charset="-128"/>
                <a:cs typeface="Yu Gothic"/>
              </a:rPr>
              <a:t> </a:t>
            </a:r>
            <a:r>
              <a:rPr sz="1849" b="1" spc="-101" dirty="0">
                <a:latin typeface="Noto Sans JP" panose="020B0200000000000000" pitchFamily="50" charset="-128"/>
                <a:ea typeface="Noto Sans JP" panose="020B0200000000000000" pitchFamily="50" charset="-128"/>
                <a:cs typeface="PMingLiU"/>
              </a:rPr>
              <a:t>面</a:t>
            </a:r>
            <a:r>
              <a:rPr sz="2017" b="1" spc="-275" dirty="0">
                <a:latin typeface="Noto Sans JP" panose="020B0200000000000000" pitchFamily="50" charset="-128"/>
                <a:ea typeface="Noto Sans JP" panose="020B0200000000000000" pitchFamily="50" charset="-128"/>
                <a:cs typeface="SimSun"/>
              </a:rPr>
              <a:t>接</a:t>
            </a:r>
            <a:r>
              <a:rPr sz="1905" b="1" spc="-163" dirty="0">
                <a:latin typeface="Noto Sans JP" panose="020B0200000000000000" pitchFamily="50" charset="-128"/>
                <a:ea typeface="Noto Sans JP" panose="020B0200000000000000" pitchFamily="50" charset="-128"/>
                <a:cs typeface="PMingLiU"/>
              </a:rPr>
              <a:t>・</a:t>
            </a:r>
            <a:r>
              <a:rPr sz="2017" b="1" spc="-275" dirty="0">
                <a:latin typeface="Noto Sans JP" panose="020B0200000000000000" pitchFamily="50" charset="-128"/>
                <a:ea typeface="Noto Sans JP" panose="020B0200000000000000" pitchFamily="50" charset="-128"/>
                <a:cs typeface="SimSun"/>
              </a:rPr>
              <a:t>採</a:t>
            </a:r>
            <a:r>
              <a:rPr sz="1849" b="1" spc="-101" dirty="0">
                <a:latin typeface="Noto Sans JP" panose="020B0200000000000000" pitchFamily="50" charset="-128"/>
                <a:ea typeface="Noto Sans JP" panose="020B0200000000000000" pitchFamily="50" charset="-128"/>
                <a:cs typeface="PMingLiU"/>
              </a:rPr>
              <a:t>用</a:t>
            </a:r>
            <a:r>
              <a:rPr sz="1961" b="1" spc="-146" dirty="0">
                <a:latin typeface="Noto Sans JP" panose="020B0200000000000000" pitchFamily="50" charset="-128"/>
                <a:ea typeface="Noto Sans JP" panose="020B0200000000000000" pitchFamily="50" charset="-128"/>
                <a:cs typeface="SimSun"/>
              </a:rPr>
              <a:t>決</a:t>
            </a:r>
            <a:r>
              <a:rPr sz="2017" b="1" spc="-56" dirty="0">
                <a:latin typeface="Noto Sans JP" panose="020B0200000000000000" pitchFamily="50" charset="-128"/>
                <a:ea typeface="Noto Sans JP" panose="020B0200000000000000" pitchFamily="50" charset="-128"/>
                <a:cs typeface="SimSun"/>
              </a:rPr>
              <a:t>定</a:t>
            </a:r>
            <a:endParaRPr sz="2017" b="1" dirty="0">
              <a:latin typeface="Noto Sans JP" panose="020B0200000000000000" pitchFamily="50" charset="-128"/>
              <a:ea typeface="Noto Sans JP" panose="020B0200000000000000" pitchFamily="50" charset="-128"/>
              <a:cs typeface="SimSun"/>
            </a:endParaRPr>
          </a:p>
        </p:txBody>
      </p:sp>
      <p:pic>
        <p:nvPicPr>
          <p:cNvPr id="40" name="object 40"/>
          <p:cNvPicPr/>
          <p:nvPr/>
        </p:nvPicPr>
        <p:blipFill>
          <a:blip r:embed="rId9" cstate="print">
            <a:duotone>
              <a:prstClr val="black"/>
              <a:schemeClr val="accent1">
                <a:tint val="45000"/>
                <a:satMod val="400000"/>
              </a:schemeClr>
            </a:duotone>
          </a:blip>
          <a:stretch>
            <a:fillRect/>
          </a:stretch>
        </p:blipFill>
        <p:spPr>
          <a:xfrm>
            <a:off x="6575157" y="3327662"/>
            <a:ext cx="140498" cy="149865"/>
          </a:xfrm>
          <a:prstGeom prst="rect">
            <a:avLst/>
          </a:prstGeom>
        </p:spPr>
      </p:pic>
      <p:pic>
        <p:nvPicPr>
          <p:cNvPr id="41" name="object 41"/>
          <p:cNvPicPr/>
          <p:nvPr/>
        </p:nvPicPr>
        <p:blipFill>
          <a:blip r:embed="rId9" cstate="print">
            <a:duotone>
              <a:prstClr val="black"/>
              <a:schemeClr val="accent1">
                <a:tint val="45000"/>
                <a:satMod val="400000"/>
              </a:schemeClr>
            </a:duotone>
          </a:blip>
          <a:stretch>
            <a:fillRect/>
          </a:stretch>
        </p:blipFill>
        <p:spPr>
          <a:xfrm>
            <a:off x="6575426" y="3833945"/>
            <a:ext cx="140498" cy="149865"/>
          </a:xfrm>
          <a:prstGeom prst="rect">
            <a:avLst/>
          </a:prstGeom>
        </p:spPr>
      </p:pic>
      <p:pic>
        <p:nvPicPr>
          <p:cNvPr id="42" name="object 42"/>
          <p:cNvPicPr/>
          <p:nvPr/>
        </p:nvPicPr>
        <p:blipFill>
          <a:blip r:embed="rId9" cstate="print">
            <a:duotone>
              <a:prstClr val="black"/>
              <a:schemeClr val="accent1">
                <a:tint val="45000"/>
                <a:satMod val="400000"/>
              </a:schemeClr>
            </a:duotone>
          </a:blip>
          <a:stretch>
            <a:fillRect/>
          </a:stretch>
        </p:blipFill>
        <p:spPr>
          <a:xfrm>
            <a:off x="6572051" y="4362645"/>
            <a:ext cx="140498" cy="149865"/>
          </a:xfrm>
          <a:prstGeom prst="rect">
            <a:avLst/>
          </a:prstGeom>
        </p:spPr>
      </p:pic>
      <p:sp>
        <p:nvSpPr>
          <p:cNvPr id="43" name="object 43"/>
          <p:cNvSpPr/>
          <p:nvPr/>
        </p:nvSpPr>
        <p:spPr>
          <a:xfrm>
            <a:off x="9066670" y="1718598"/>
            <a:ext cx="2304610" cy="2959682"/>
          </a:xfrm>
          <a:custGeom>
            <a:avLst/>
            <a:gdLst/>
            <a:ahLst/>
            <a:cxnLst/>
            <a:rect l="l" t="t" r="r" b="b"/>
            <a:pathLst>
              <a:path w="2056129" h="3042285">
                <a:moveTo>
                  <a:pt x="1993284" y="3041838"/>
                </a:moveTo>
                <a:lnTo>
                  <a:pt x="46848" y="3041838"/>
                </a:lnTo>
                <a:lnTo>
                  <a:pt x="43587" y="3041410"/>
                </a:lnTo>
                <a:lnTo>
                  <a:pt x="12357" y="3019153"/>
                </a:lnTo>
                <a:lnTo>
                  <a:pt x="0" y="2979374"/>
                </a:lnTo>
                <a:lnTo>
                  <a:pt x="0" y="2974985"/>
                </a:lnTo>
                <a:lnTo>
                  <a:pt x="0" y="62463"/>
                </a:lnTo>
                <a:lnTo>
                  <a:pt x="12357" y="22684"/>
                </a:lnTo>
                <a:lnTo>
                  <a:pt x="43587" y="428"/>
                </a:lnTo>
                <a:lnTo>
                  <a:pt x="46848" y="0"/>
                </a:lnTo>
                <a:lnTo>
                  <a:pt x="1993284" y="0"/>
                </a:lnTo>
                <a:lnTo>
                  <a:pt x="2029684" y="13705"/>
                </a:lnTo>
                <a:lnTo>
                  <a:pt x="2052337" y="45325"/>
                </a:lnTo>
                <a:lnTo>
                  <a:pt x="2055747" y="62463"/>
                </a:lnTo>
                <a:lnTo>
                  <a:pt x="2055747" y="2979374"/>
                </a:lnTo>
                <a:lnTo>
                  <a:pt x="2042041" y="3015775"/>
                </a:lnTo>
                <a:lnTo>
                  <a:pt x="2010422" y="3038428"/>
                </a:lnTo>
                <a:lnTo>
                  <a:pt x="1997631" y="3041410"/>
                </a:lnTo>
                <a:lnTo>
                  <a:pt x="1993284" y="3041838"/>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4" name="object 44"/>
          <p:cNvSpPr/>
          <p:nvPr/>
        </p:nvSpPr>
        <p:spPr>
          <a:xfrm>
            <a:off x="9047938" y="1718871"/>
            <a:ext cx="69750" cy="2959064"/>
          </a:xfrm>
          <a:custGeom>
            <a:avLst/>
            <a:gdLst/>
            <a:ahLst/>
            <a:cxnLst/>
            <a:rect l="l" t="t" r="r" b="b"/>
            <a:pathLst>
              <a:path w="62229" h="3041650">
                <a:moveTo>
                  <a:pt x="61808" y="3041351"/>
                </a:moveTo>
                <a:lnTo>
                  <a:pt x="24462" y="3026445"/>
                </a:lnTo>
                <a:lnTo>
                  <a:pt x="2862" y="2994118"/>
                </a:lnTo>
                <a:lnTo>
                  <a:pt x="0" y="2974741"/>
                </a:lnTo>
                <a:lnTo>
                  <a:pt x="0" y="66609"/>
                </a:lnTo>
                <a:lnTo>
                  <a:pt x="11256" y="29461"/>
                </a:lnTo>
                <a:lnTo>
                  <a:pt x="41269" y="4845"/>
                </a:lnTo>
                <a:lnTo>
                  <a:pt x="61808" y="0"/>
                </a:lnTo>
                <a:lnTo>
                  <a:pt x="58156" y="1452"/>
                </a:lnTo>
                <a:lnTo>
                  <a:pt x="49966" y="8237"/>
                </a:lnTo>
                <a:lnTo>
                  <a:pt x="34857" y="47232"/>
                </a:lnTo>
                <a:lnTo>
                  <a:pt x="33426" y="66609"/>
                </a:lnTo>
                <a:lnTo>
                  <a:pt x="33426" y="2974741"/>
                </a:lnTo>
                <a:lnTo>
                  <a:pt x="40082" y="3015744"/>
                </a:lnTo>
                <a:lnTo>
                  <a:pt x="58156" y="3039898"/>
                </a:lnTo>
                <a:lnTo>
                  <a:pt x="61808" y="3041351"/>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7" name="object 47"/>
          <p:cNvPicPr/>
          <p:nvPr/>
        </p:nvPicPr>
        <p:blipFill>
          <a:blip r:embed="rId10" cstate="print">
            <a:duotone>
              <a:prstClr val="black"/>
              <a:schemeClr val="accent1">
                <a:tint val="45000"/>
                <a:satMod val="400000"/>
              </a:schemeClr>
            </a:duotone>
          </a:blip>
          <a:stretch>
            <a:fillRect/>
          </a:stretch>
        </p:blipFill>
        <p:spPr>
          <a:xfrm>
            <a:off x="10078476" y="2093261"/>
            <a:ext cx="280997" cy="337197"/>
          </a:xfrm>
          <a:prstGeom prst="rect">
            <a:avLst/>
          </a:prstGeom>
        </p:spPr>
      </p:pic>
      <p:sp>
        <p:nvSpPr>
          <p:cNvPr id="48" name="object 48"/>
          <p:cNvSpPr txBox="1"/>
          <p:nvPr/>
        </p:nvSpPr>
        <p:spPr>
          <a:xfrm>
            <a:off x="6772549" y="3285328"/>
            <a:ext cx="1670515" cy="195514"/>
          </a:xfrm>
          <a:prstGeom prst="rect">
            <a:avLst/>
          </a:prstGeom>
        </p:spPr>
        <p:txBody>
          <a:bodyPr vert="horz" wrap="square" lIns="0" tIns="14235" rIns="0" bIns="0" rtlCol="0">
            <a:spAutoFit/>
          </a:bodyPr>
          <a:lstStyle/>
          <a:p>
            <a:pPr marL="14234">
              <a:spcBef>
                <a:spcPts val="112"/>
              </a:spcBef>
            </a:pPr>
            <a:r>
              <a:rPr sz="1177" spc="-22" dirty="0" err="1">
                <a:latin typeface="Noto Sans JP" panose="020B0200000000000000" pitchFamily="50" charset="-128"/>
                <a:ea typeface="Noto Sans JP" panose="020B0200000000000000" pitchFamily="50" charset="-128"/>
                <a:cs typeface="PMingLiU"/>
              </a:rPr>
              <a:t>面接の日程調整</a:t>
            </a:r>
            <a:endParaRPr sz="1177" dirty="0">
              <a:latin typeface="Noto Sans JP" panose="020B0200000000000000" pitchFamily="50" charset="-128"/>
              <a:ea typeface="Noto Sans JP" panose="020B0200000000000000" pitchFamily="50" charset="-128"/>
              <a:cs typeface="PMingLiU"/>
            </a:endParaRPr>
          </a:p>
        </p:txBody>
      </p:sp>
      <p:sp>
        <p:nvSpPr>
          <p:cNvPr id="49" name="object 49"/>
          <p:cNvSpPr txBox="1"/>
          <p:nvPr/>
        </p:nvSpPr>
        <p:spPr>
          <a:xfrm>
            <a:off x="9262521" y="2615613"/>
            <a:ext cx="1938667" cy="341554"/>
          </a:xfrm>
          <a:prstGeom prst="rect">
            <a:avLst/>
          </a:prstGeom>
        </p:spPr>
        <p:txBody>
          <a:bodyPr vert="horz" wrap="square" lIns="0" tIns="33451" rIns="0" bIns="0" rtlCol="0">
            <a:spAutoFit/>
          </a:bodyPr>
          <a:lstStyle/>
          <a:p>
            <a:pPr marL="735906" marR="5694" indent="-722384">
              <a:lnSpc>
                <a:spcPts val="2365"/>
              </a:lnSpc>
              <a:spcBef>
                <a:spcPts val="262"/>
              </a:spcBef>
            </a:pPr>
            <a:r>
              <a:rPr sz="1737" b="1" spc="207" dirty="0">
                <a:latin typeface="Noto Sans JP" panose="020B0200000000000000" pitchFamily="50" charset="-128"/>
                <a:ea typeface="Noto Sans JP" panose="020B0200000000000000" pitchFamily="50" charset="-128"/>
                <a:cs typeface="Yu Gothic"/>
              </a:rPr>
              <a:t>4.</a:t>
            </a:r>
            <a:r>
              <a:rPr sz="1737" b="1" spc="-22" dirty="0">
                <a:latin typeface="Noto Sans JP" panose="020B0200000000000000" pitchFamily="50" charset="-128"/>
                <a:ea typeface="Noto Sans JP" panose="020B0200000000000000" pitchFamily="50" charset="-128"/>
                <a:cs typeface="Yu Gothic"/>
              </a:rPr>
              <a:t> </a:t>
            </a:r>
            <a:r>
              <a:rPr sz="1961" b="1" spc="-196" dirty="0">
                <a:latin typeface="Noto Sans JP" panose="020B0200000000000000" pitchFamily="50" charset="-128"/>
                <a:ea typeface="Noto Sans JP" panose="020B0200000000000000" pitchFamily="50" charset="-128"/>
                <a:cs typeface="SimSun"/>
              </a:rPr>
              <a:t>入社</a:t>
            </a:r>
            <a:r>
              <a:rPr sz="1905" b="1" spc="-163" dirty="0">
                <a:latin typeface="Noto Sans JP" panose="020B0200000000000000" pitchFamily="50" charset="-128"/>
                <a:ea typeface="Noto Sans JP" panose="020B0200000000000000" pitchFamily="50" charset="-128"/>
                <a:cs typeface="PMingLiU"/>
              </a:rPr>
              <a:t>・</a:t>
            </a:r>
            <a:r>
              <a:rPr sz="2017" b="1" spc="-269" dirty="0">
                <a:latin typeface="Noto Sans JP" panose="020B0200000000000000" pitchFamily="50" charset="-128"/>
                <a:ea typeface="Noto Sans JP" panose="020B0200000000000000" pitchFamily="50" charset="-128"/>
                <a:cs typeface="SimSun"/>
              </a:rPr>
              <a:t>定着</a:t>
            </a:r>
            <a:r>
              <a:rPr sz="1961" b="1" spc="-168" dirty="0">
                <a:latin typeface="Noto Sans JP" panose="020B0200000000000000" pitchFamily="50" charset="-128"/>
                <a:ea typeface="Noto Sans JP" panose="020B0200000000000000" pitchFamily="50" charset="-128"/>
                <a:cs typeface="SimSun"/>
              </a:rPr>
              <a:t>支</a:t>
            </a:r>
            <a:r>
              <a:rPr sz="2017" b="1" spc="-56" dirty="0">
                <a:latin typeface="Noto Sans JP" panose="020B0200000000000000" pitchFamily="50" charset="-128"/>
                <a:ea typeface="Noto Sans JP" panose="020B0200000000000000" pitchFamily="50" charset="-128"/>
                <a:cs typeface="SimSun"/>
              </a:rPr>
              <a:t>援</a:t>
            </a:r>
            <a:endParaRPr sz="2017" b="1" dirty="0">
              <a:latin typeface="Noto Sans JP" panose="020B0200000000000000" pitchFamily="50" charset="-128"/>
              <a:ea typeface="Noto Sans JP" panose="020B0200000000000000" pitchFamily="50" charset="-128"/>
              <a:cs typeface="SimSun"/>
            </a:endParaRPr>
          </a:p>
        </p:txBody>
      </p:sp>
      <p:pic>
        <p:nvPicPr>
          <p:cNvPr id="51" name="object 51"/>
          <p:cNvPicPr/>
          <p:nvPr/>
        </p:nvPicPr>
        <p:blipFill>
          <a:blip r:embed="rId6" cstate="print">
            <a:duotone>
              <a:prstClr val="black"/>
              <a:schemeClr val="accent1">
                <a:tint val="45000"/>
                <a:satMod val="400000"/>
              </a:schemeClr>
            </a:duotone>
          </a:blip>
          <a:stretch>
            <a:fillRect/>
          </a:stretch>
        </p:blipFill>
        <p:spPr>
          <a:xfrm>
            <a:off x="9157926" y="3322493"/>
            <a:ext cx="149865" cy="149865"/>
          </a:xfrm>
          <a:prstGeom prst="rect">
            <a:avLst/>
          </a:prstGeom>
        </p:spPr>
      </p:pic>
      <p:pic>
        <p:nvPicPr>
          <p:cNvPr id="52" name="object 52"/>
          <p:cNvPicPr/>
          <p:nvPr/>
        </p:nvPicPr>
        <p:blipFill>
          <a:blip r:embed="rId6" cstate="print">
            <a:duotone>
              <a:prstClr val="black"/>
              <a:schemeClr val="accent1">
                <a:tint val="45000"/>
                <a:satMod val="400000"/>
              </a:schemeClr>
            </a:duotone>
          </a:blip>
          <a:stretch>
            <a:fillRect/>
          </a:stretch>
        </p:blipFill>
        <p:spPr>
          <a:xfrm>
            <a:off x="9157926" y="3847022"/>
            <a:ext cx="149865" cy="149865"/>
          </a:xfrm>
          <a:prstGeom prst="rect">
            <a:avLst/>
          </a:prstGeom>
        </p:spPr>
      </p:pic>
      <p:pic>
        <p:nvPicPr>
          <p:cNvPr id="53" name="object 53"/>
          <p:cNvPicPr/>
          <p:nvPr/>
        </p:nvPicPr>
        <p:blipFill>
          <a:blip r:embed="rId6" cstate="print">
            <a:duotone>
              <a:prstClr val="black"/>
              <a:schemeClr val="accent1">
                <a:tint val="45000"/>
                <a:satMod val="400000"/>
              </a:schemeClr>
            </a:duotone>
          </a:blip>
          <a:stretch>
            <a:fillRect/>
          </a:stretch>
        </p:blipFill>
        <p:spPr>
          <a:xfrm>
            <a:off x="9157926" y="4371551"/>
            <a:ext cx="149865" cy="149865"/>
          </a:xfrm>
          <a:prstGeom prst="rect">
            <a:avLst/>
          </a:prstGeom>
        </p:spPr>
      </p:pic>
      <p:sp>
        <p:nvSpPr>
          <p:cNvPr id="54" name="object 54"/>
          <p:cNvSpPr txBox="1"/>
          <p:nvPr/>
        </p:nvSpPr>
        <p:spPr>
          <a:xfrm>
            <a:off x="9367465" y="3255467"/>
            <a:ext cx="1954332" cy="220200"/>
          </a:xfrm>
          <a:prstGeom prst="rect">
            <a:avLst/>
          </a:prstGeom>
        </p:spPr>
        <p:txBody>
          <a:bodyPr vert="horz" wrap="square" lIns="0" tIns="14235" rIns="0" bIns="0" rtlCol="0">
            <a:spAutoFit/>
          </a:bodyPr>
          <a:lstStyle/>
          <a:p>
            <a:pPr marL="14234" marR="5694">
              <a:lnSpc>
                <a:spcPct val="125299"/>
              </a:lnSpc>
              <a:spcBef>
                <a:spcPts val="112"/>
              </a:spcBef>
            </a:pPr>
            <a:r>
              <a:rPr sz="1177" spc="-22" dirty="0" err="1">
                <a:latin typeface="Noto Sans JP" panose="020B0200000000000000" pitchFamily="50" charset="-128"/>
                <a:ea typeface="Noto Sans JP" panose="020B0200000000000000" pitchFamily="50" charset="-128"/>
                <a:cs typeface="PMingLiU"/>
              </a:rPr>
              <a:t>入社後のフォローアッ</a:t>
            </a:r>
            <a:r>
              <a:rPr sz="1177" spc="-56" dirty="0" err="1">
                <a:latin typeface="Noto Sans JP" panose="020B0200000000000000" pitchFamily="50" charset="-128"/>
                <a:ea typeface="Noto Sans JP" panose="020B0200000000000000" pitchFamily="50" charset="-128"/>
                <a:cs typeface="PMingLiU"/>
              </a:rPr>
              <a:t>プ</a:t>
            </a:r>
            <a:endParaRPr sz="1177" dirty="0">
              <a:latin typeface="Noto Sans JP" panose="020B0200000000000000" pitchFamily="50" charset="-128"/>
              <a:ea typeface="Noto Sans JP" panose="020B0200000000000000" pitchFamily="50" charset="-128"/>
              <a:cs typeface="PMingLiU"/>
            </a:endParaRPr>
          </a:p>
        </p:txBody>
      </p:sp>
      <p:sp>
        <p:nvSpPr>
          <p:cNvPr id="59" name="object 5">
            <a:extLst>
              <a:ext uri="{FF2B5EF4-FFF2-40B4-BE49-F238E27FC236}">
                <a16:creationId xmlns:a16="http://schemas.microsoft.com/office/drawing/2014/main" id="{88CB2580-855E-1110-4A31-ADC73F53709B}"/>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61" name="テキスト ボックス 60">
            <a:extLst>
              <a:ext uri="{FF2B5EF4-FFF2-40B4-BE49-F238E27FC236}">
                <a16:creationId xmlns:a16="http://schemas.microsoft.com/office/drawing/2014/main" id="{EF87F8A1-98CF-95A4-2885-B29802D9114D}"/>
              </a:ext>
            </a:extLst>
          </p:cNvPr>
          <p:cNvSpPr txBox="1"/>
          <p:nvPr/>
        </p:nvSpPr>
        <p:spPr>
          <a:xfrm>
            <a:off x="9306216" y="3742700"/>
            <a:ext cx="2193909" cy="298159"/>
          </a:xfrm>
          <a:prstGeom prst="rect">
            <a:avLst/>
          </a:prstGeom>
          <a:noFill/>
        </p:spPr>
        <p:txBody>
          <a:bodyPr wrap="square" rtlCol="0">
            <a:spAutoFit/>
          </a:bodyPr>
          <a:lstStyle/>
          <a:p>
            <a:pPr marL="14234" marR="114585" lvl="0" indent="0" defTabSz="914400" eaLnBrk="1" fontAlgn="auto" latinLnBrk="0" hangingPunct="1">
              <a:lnSpc>
                <a:spcPct val="125299"/>
              </a:lnSpc>
              <a:spcBef>
                <a:spcPts val="588"/>
              </a:spcBef>
              <a:spcAft>
                <a:spcPts val="0"/>
              </a:spcAft>
              <a:buClrTx/>
              <a:buSzTx/>
              <a:buFontTx/>
              <a:buNone/>
              <a:tabLst/>
              <a:defRPr/>
            </a:pPr>
            <a:r>
              <a:rPr kumimoji="0" lang="en-US" altLang="ja-JP" sz="1177" b="0" i="0" u="none" strike="noStrike" kern="0" cap="none" spc="128" normalizeH="0" baseline="0" noProof="0" dirty="0">
                <a:ln>
                  <a:noFill/>
                </a:ln>
                <a:effectLst/>
                <a:uLnTx/>
                <a:uFillTx/>
                <a:latin typeface="Noto Sans JP" panose="020B0200000000000000" pitchFamily="50" charset="-128"/>
                <a:ea typeface="Noto Sans JP" panose="020B0200000000000000" pitchFamily="50" charset="-128"/>
                <a:cs typeface="Trebuchet MS"/>
              </a:rPr>
              <a:t>1</a:t>
            </a:r>
            <a:r>
              <a:rPr kumimoji="0" lang="en-US" altLang="ja-JP"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rPr>
              <a:t>〜</a:t>
            </a:r>
            <a:r>
              <a:rPr kumimoji="0" lang="en-US" altLang="ja-JP" sz="1177" b="0" i="0" u="none" strike="noStrike" kern="0" cap="none" spc="128" normalizeH="0" baseline="0" noProof="0" dirty="0">
                <a:ln>
                  <a:noFill/>
                </a:ln>
                <a:effectLst/>
                <a:uLnTx/>
                <a:uFillTx/>
                <a:latin typeface="Noto Sans JP" panose="020B0200000000000000" pitchFamily="50" charset="-128"/>
                <a:ea typeface="Noto Sans JP" panose="020B0200000000000000" pitchFamily="50" charset="-128"/>
                <a:cs typeface="Trebuchet MS"/>
              </a:rPr>
              <a:t>3</a:t>
            </a:r>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ヶ月間の定着サポート</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2" name="テキスト ボックス 61">
            <a:extLst>
              <a:ext uri="{FF2B5EF4-FFF2-40B4-BE49-F238E27FC236}">
                <a16:creationId xmlns:a16="http://schemas.microsoft.com/office/drawing/2014/main" id="{3CC62A9A-FD34-4A42-8547-5D89852A43BF}"/>
              </a:ext>
            </a:extLst>
          </p:cNvPr>
          <p:cNvSpPr txBox="1"/>
          <p:nvPr/>
        </p:nvSpPr>
        <p:spPr>
          <a:xfrm>
            <a:off x="9302065" y="4262517"/>
            <a:ext cx="2313127" cy="298159"/>
          </a:xfrm>
          <a:prstGeom prst="rect">
            <a:avLst/>
          </a:prstGeom>
          <a:noFill/>
        </p:spPr>
        <p:txBody>
          <a:bodyPr wrap="square" rtlCol="0">
            <a:spAutoFit/>
          </a:bodyPr>
          <a:lstStyle/>
          <a:p>
            <a:pPr marL="14234" marR="5694" lvl="0" indent="0" defTabSz="914400" eaLnBrk="1" fontAlgn="auto" latinLnBrk="0" hangingPunct="1">
              <a:lnSpc>
                <a:spcPct val="125299"/>
              </a:lnSpc>
              <a:spcBef>
                <a:spcPts val="588"/>
              </a:spcBef>
              <a:spcAft>
                <a:spcPts val="0"/>
              </a:spcAft>
              <a:buClrTx/>
              <a:buSzTx/>
              <a:buFontTx/>
              <a:buNone/>
              <a:tabLst/>
              <a:defRPr/>
            </a:pPr>
            <a:r>
              <a:rPr kumimoji="0" lang="ja-JP" altLang="en-US" sz="1177" b="0" i="0" u="none" strike="noStrike" kern="0" cap="none" spc="-28" normalizeH="0" baseline="0" noProof="0" dirty="0">
                <a:ln>
                  <a:noFill/>
                </a:ln>
                <a:effectLst/>
                <a:uLnTx/>
                <a:uFillTx/>
                <a:latin typeface="Noto Sans JP" panose="020B0200000000000000" pitchFamily="50" charset="-128"/>
                <a:ea typeface="Noto Sans JP" panose="020B0200000000000000" pitchFamily="50" charset="-128"/>
                <a:cs typeface="PMingLiU"/>
              </a:rPr>
              <a:t>スムーズな立ち上がり</a:t>
            </a:r>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を支援</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4" name="テキスト ボックス 63">
            <a:extLst>
              <a:ext uri="{FF2B5EF4-FFF2-40B4-BE49-F238E27FC236}">
                <a16:creationId xmlns:a16="http://schemas.microsoft.com/office/drawing/2014/main" id="{702E2181-88B6-4BB0-46CE-84D842E4B0BD}"/>
              </a:ext>
            </a:extLst>
          </p:cNvPr>
          <p:cNvSpPr txBox="1"/>
          <p:nvPr/>
        </p:nvSpPr>
        <p:spPr>
          <a:xfrm>
            <a:off x="6679288" y="3742700"/>
            <a:ext cx="2438400" cy="298159"/>
          </a:xfrm>
          <a:prstGeom prst="rect">
            <a:avLst/>
          </a:prstGeom>
          <a:noFill/>
        </p:spPr>
        <p:txBody>
          <a:bodyPr wrap="square" rtlCol="0">
            <a:spAutoFit/>
          </a:bodyPr>
          <a:lstStyle/>
          <a:p>
            <a:pPr marL="14234" marR="5694" lvl="0" indent="0" defTabSz="914400" eaLnBrk="1" fontAlgn="auto" latinLnBrk="0" hangingPunct="1">
              <a:lnSpc>
                <a:spcPct val="125299"/>
              </a:lnSpc>
              <a:spcBef>
                <a:spcPts val="594"/>
              </a:spcBef>
              <a:spcAft>
                <a:spcPts val="0"/>
              </a:spcAft>
              <a:buClrTx/>
              <a:buSzTx/>
              <a:buFontTx/>
              <a:buNone/>
              <a:tabLst/>
              <a:defRPr/>
            </a:pPr>
            <a:r>
              <a:rPr kumimoji="0" lang="ja-JP" altLang="en-US" sz="1177" b="0" i="0" u="none" strike="noStrike" kern="0" cap="none" spc="-28" normalizeH="0" baseline="0" noProof="0" dirty="0">
                <a:ln>
                  <a:noFill/>
                </a:ln>
                <a:effectLst/>
                <a:uLnTx/>
                <a:uFillTx/>
                <a:latin typeface="Noto Sans JP" panose="020B0200000000000000" pitchFamily="50" charset="-128"/>
                <a:ea typeface="Noto Sans JP" panose="020B0200000000000000" pitchFamily="50" charset="-128"/>
                <a:cs typeface="PMingLiU"/>
              </a:rPr>
              <a:t>スムーズな選考サポー</a:t>
            </a:r>
            <a:r>
              <a:rPr kumimoji="0" lang="ja-JP" altLang="en-US" sz="1177" b="0" i="0" u="none" strike="noStrike" kern="0" cap="none" spc="-56" normalizeH="0" baseline="0" noProof="0" dirty="0">
                <a:ln>
                  <a:noFill/>
                </a:ln>
                <a:effectLst/>
                <a:uLnTx/>
                <a:uFillTx/>
                <a:latin typeface="Noto Sans JP" panose="020B0200000000000000" pitchFamily="50" charset="-128"/>
                <a:ea typeface="Noto Sans JP" panose="020B0200000000000000" pitchFamily="50" charset="-128"/>
                <a:cs typeface="PMingLiU"/>
              </a:rPr>
              <a:t>ト</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5" name="テキスト ボックス 64">
            <a:extLst>
              <a:ext uri="{FF2B5EF4-FFF2-40B4-BE49-F238E27FC236}">
                <a16:creationId xmlns:a16="http://schemas.microsoft.com/office/drawing/2014/main" id="{08265708-B568-2D11-5EC9-5C2F278BC7A8}"/>
              </a:ext>
            </a:extLst>
          </p:cNvPr>
          <p:cNvSpPr txBox="1"/>
          <p:nvPr/>
        </p:nvSpPr>
        <p:spPr>
          <a:xfrm>
            <a:off x="6702690" y="4300840"/>
            <a:ext cx="2120068" cy="273473"/>
          </a:xfrm>
          <a:prstGeom prst="rect">
            <a:avLst/>
          </a:prstGeom>
          <a:noFill/>
        </p:spPr>
        <p:txBody>
          <a:bodyPr wrap="square" rtlCol="0">
            <a:spAutoFit/>
          </a:bodyPr>
          <a:lstStyle/>
          <a:p>
            <a:pPr marL="14234" marR="0" lvl="0" indent="0" defTabSz="914400" eaLnBrk="1" fontAlgn="auto" latinLnBrk="0" hangingPunct="1">
              <a:lnSpc>
                <a:spcPct val="100000"/>
              </a:lnSpc>
              <a:spcBef>
                <a:spcPts val="946"/>
              </a:spcBef>
              <a:spcAft>
                <a:spcPts val="0"/>
              </a:spcAft>
              <a:buClrTx/>
              <a:buSzTx/>
              <a:buFontTx/>
              <a:buNone/>
              <a:tabLst/>
              <a:defRPr/>
            </a:pPr>
            <a:r>
              <a:rPr kumimoji="0" lang="ja-JP" altLang="en-US" sz="1177" b="0" i="0" u="none" strike="noStrike" kern="0" cap="none" spc="-17" normalizeH="0" baseline="0" noProof="0" dirty="0">
                <a:ln>
                  <a:noFill/>
                </a:ln>
                <a:effectLst/>
                <a:uLnTx/>
                <a:uFillTx/>
                <a:latin typeface="Noto Sans JP" panose="020B0200000000000000" pitchFamily="50" charset="-128"/>
                <a:ea typeface="Noto Sans JP" panose="020B0200000000000000" pitchFamily="50" charset="-128"/>
                <a:cs typeface="PMingLiU"/>
              </a:rPr>
              <a:t>採用決定の促進</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6" name="テキスト ボックス 65">
            <a:extLst>
              <a:ext uri="{FF2B5EF4-FFF2-40B4-BE49-F238E27FC236}">
                <a16:creationId xmlns:a16="http://schemas.microsoft.com/office/drawing/2014/main" id="{E3B33630-CB73-9B4D-AD30-A407260EF30F}"/>
              </a:ext>
            </a:extLst>
          </p:cNvPr>
          <p:cNvSpPr txBox="1"/>
          <p:nvPr/>
        </p:nvSpPr>
        <p:spPr>
          <a:xfrm>
            <a:off x="3878359" y="3790013"/>
            <a:ext cx="1601687" cy="273473"/>
          </a:xfrm>
          <a:prstGeom prst="rect">
            <a:avLst/>
          </a:prstGeom>
          <a:noFill/>
        </p:spPr>
        <p:txBody>
          <a:bodyPr wrap="square" rtlCol="0">
            <a:spAutoFit/>
          </a:bodyPr>
          <a:lstStyle/>
          <a:p>
            <a:r>
              <a:rPr kumimoji="0" lang="ja-JP" altLang="en-US" sz="1177" b="0" i="0" u="none" strike="noStrike" kern="0" cap="none" spc="-11" normalizeH="0" baseline="0" noProof="0" dirty="0">
                <a:ln>
                  <a:noFill/>
                </a:ln>
                <a:effectLst/>
                <a:uLnTx/>
                <a:uFillTx/>
                <a:latin typeface="Noto Sans JP" panose="020B0200000000000000" pitchFamily="50" charset="-128"/>
                <a:ea typeface="Noto Sans JP" panose="020B0200000000000000" pitchFamily="50" charset="-128"/>
                <a:cs typeface="PMingLiU"/>
              </a:rPr>
              <a:t>実技評価結果の提出</a:t>
            </a:r>
            <a:endParaRPr kumimoji="1" lang="ja-JP" altLang="en-US" dirty="0"/>
          </a:p>
        </p:txBody>
      </p:sp>
      <p:sp>
        <p:nvSpPr>
          <p:cNvPr id="67" name="テキスト ボックス 66">
            <a:extLst>
              <a:ext uri="{FF2B5EF4-FFF2-40B4-BE49-F238E27FC236}">
                <a16:creationId xmlns:a16="http://schemas.microsoft.com/office/drawing/2014/main" id="{D2966DF7-0984-9472-BB04-401ADCF368AB}"/>
              </a:ext>
            </a:extLst>
          </p:cNvPr>
          <p:cNvSpPr txBox="1"/>
          <p:nvPr/>
        </p:nvSpPr>
        <p:spPr>
          <a:xfrm>
            <a:off x="3871695" y="4199740"/>
            <a:ext cx="1851532" cy="355225"/>
          </a:xfrm>
          <a:prstGeom prst="rect">
            <a:avLst/>
          </a:prstGeom>
          <a:noFill/>
        </p:spPr>
        <p:txBody>
          <a:bodyPr wrap="square" rtlCol="0">
            <a:spAutoFit/>
          </a:bodyPr>
          <a:lstStyle/>
          <a:p>
            <a:pPr marL="14234" marR="116008" lvl="0" indent="0" defTabSz="914400" eaLnBrk="1" fontAlgn="auto" latinLnBrk="0" hangingPunct="1">
              <a:lnSpc>
                <a:spcPct val="167100"/>
              </a:lnSpc>
              <a:spcBef>
                <a:spcPts val="0"/>
              </a:spcBef>
              <a:spcAft>
                <a:spcPts val="0"/>
              </a:spcAft>
              <a:buClrTx/>
              <a:buSzTx/>
              <a:buFontTx/>
              <a:buNone/>
              <a:tabLst/>
              <a:defRPr/>
            </a:pPr>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スキルシートの提供</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8" name="テキスト ボックス 67">
            <a:extLst>
              <a:ext uri="{FF2B5EF4-FFF2-40B4-BE49-F238E27FC236}">
                <a16:creationId xmlns:a16="http://schemas.microsoft.com/office/drawing/2014/main" id="{ABA382AF-6B1C-9B04-2E24-DA5B0D2CCF29}"/>
              </a:ext>
            </a:extLst>
          </p:cNvPr>
          <p:cNvSpPr txBox="1"/>
          <p:nvPr/>
        </p:nvSpPr>
        <p:spPr>
          <a:xfrm>
            <a:off x="918100" y="4259042"/>
            <a:ext cx="2107738" cy="298159"/>
          </a:xfrm>
          <a:prstGeom prst="rect">
            <a:avLst/>
          </a:prstGeom>
          <a:noFill/>
        </p:spPr>
        <p:txBody>
          <a:bodyPr wrap="square" rtlCol="0">
            <a:spAutoFit/>
          </a:bodyPr>
          <a:lstStyle/>
          <a:p>
            <a:pPr marL="140918" marR="5694" lvl="0" indent="0" defTabSz="914400" eaLnBrk="1" fontAlgn="auto" latinLnBrk="0" hangingPunct="1">
              <a:lnSpc>
                <a:spcPct val="125299"/>
              </a:lnSpc>
              <a:spcBef>
                <a:spcPts val="594"/>
              </a:spcBef>
              <a:spcAft>
                <a:spcPts val="0"/>
              </a:spcAft>
              <a:buClrTx/>
              <a:buSzTx/>
              <a:buFontTx/>
              <a:buNone/>
              <a:tabLst/>
              <a:defRPr/>
            </a:pPr>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求めるスキル要件の確</a:t>
            </a:r>
            <a:r>
              <a:rPr kumimoji="0" lang="ja-JP" altLang="en-US" sz="1177" b="0" i="0" u="none" strike="noStrike" kern="0" cap="none" spc="-56" normalizeH="0" baseline="0" noProof="0" dirty="0">
                <a:ln>
                  <a:noFill/>
                </a:ln>
                <a:effectLst/>
                <a:uLnTx/>
                <a:uFillTx/>
                <a:latin typeface="Noto Sans JP" panose="020B0200000000000000" pitchFamily="50" charset="-128"/>
                <a:ea typeface="Noto Sans JP" panose="020B0200000000000000" pitchFamily="50" charset="-128"/>
                <a:cs typeface="PMingLiU"/>
              </a:rPr>
              <a:t>認</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69" name="テキスト ボックス 68">
            <a:extLst>
              <a:ext uri="{FF2B5EF4-FFF2-40B4-BE49-F238E27FC236}">
                <a16:creationId xmlns:a16="http://schemas.microsoft.com/office/drawing/2014/main" id="{083821FF-CC61-34B2-0C8E-607FBFE281BB}"/>
              </a:ext>
            </a:extLst>
          </p:cNvPr>
          <p:cNvSpPr txBox="1"/>
          <p:nvPr/>
        </p:nvSpPr>
        <p:spPr>
          <a:xfrm>
            <a:off x="1041084" y="3760748"/>
            <a:ext cx="2043868" cy="273473"/>
          </a:xfrm>
          <a:prstGeom prst="rect">
            <a:avLst/>
          </a:prstGeom>
          <a:noFill/>
        </p:spPr>
        <p:txBody>
          <a:bodyPr wrap="square" rtlCol="0">
            <a:spAutoFit/>
          </a:bodyPr>
          <a:lstStyle/>
          <a:p>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プロジェクト課題の把</a:t>
            </a:r>
            <a:r>
              <a:rPr kumimoji="0" lang="ja-JP" altLang="en-US" sz="1177" b="0" i="0" u="none" strike="noStrike" kern="0" cap="none" spc="-56" normalizeH="0" baseline="0" noProof="0" dirty="0">
                <a:ln>
                  <a:noFill/>
                </a:ln>
                <a:effectLst/>
                <a:uLnTx/>
                <a:uFillTx/>
                <a:latin typeface="Noto Sans JP" panose="020B0200000000000000" pitchFamily="50" charset="-128"/>
                <a:ea typeface="Noto Sans JP" panose="020B0200000000000000" pitchFamily="50" charset="-128"/>
                <a:cs typeface="PMingLiU"/>
              </a:rPr>
              <a:t>握</a:t>
            </a:r>
            <a:endParaRPr kumimoji="1" lang="ja-JP" altLang="en-US" dirty="0"/>
          </a:p>
        </p:txBody>
      </p:sp>
      <p:sp>
        <p:nvSpPr>
          <p:cNvPr id="70" name="テキスト ボックス 69">
            <a:extLst>
              <a:ext uri="{FF2B5EF4-FFF2-40B4-BE49-F238E27FC236}">
                <a16:creationId xmlns:a16="http://schemas.microsoft.com/office/drawing/2014/main" id="{79D91FCC-AD02-1035-7C73-934C2F443769}"/>
              </a:ext>
            </a:extLst>
          </p:cNvPr>
          <p:cNvSpPr txBox="1"/>
          <p:nvPr/>
        </p:nvSpPr>
        <p:spPr>
          <a:xfrm>
            <a:off x="724266" y="3223428"/>
            <a:ext cx="2197667" cy="273473"/>
          </a:xfrm>
          <a:prstGeom prst="rect">
            <a:avLst/>
          </a:prstGeom>
          <a:noFill/>
        </p:spPr>
        <p:txBody>
          <a:bodyPr wrap="square" rtlCol="0">
            <a:spAutoFit/>
          </a:bodyPr>
          <a:lstStyle/>
          <a:p>
            <a:pPr marL="140918" marR="0" lvl="0" indent="0" algn="ctr" defTabSz="914400" eaLnBrk="1" fontAlgn="auto" latinLnBrk="0" hangingPunct="1">
              <a:lnSpc>
                <a:spcPct val="100000"/>
              </a:lnSpc>
              <a:spcBef>
                <a:spcPts val="1463"/>
              </a:spcBef>
              <a:spcAft>
                <a:spcPts val="0"/>
              </a:spcAft>
              <a:buClrTx/>
              <a:buSzTx/>
              <a:buFontTx/>
              <a:buNone/>
              <a:tabLst/>
              <a:defRPr/>
            </a:pPr>
            <a:r>
              <a:rPr kumimoji="0" lang="ja-JP" altLang="en-US" sz="1177" b="0" i="0" u="none" strike="noStrike" kern="0" cap="none" spc="-22" normalizeH="0" baseline="0" noProof="0" dirty="0">
                <a:ln>
                  <a:noFill/>
                </a:ln>
                <a:effectLst/>
                <a:uLnTx/>
                <a:uFillTx/>
                <a:latin typeface="Noto Sans JP" panose="020B0200000000000000" pitchFamily="50" charset="-128"/>
                <a:ea typeface="Noto Sans JP" panose="020B0200000000000000" pitchFamily="50" charset="-128"/>
                <a:cs typeface="PMingLiU"/>
              </a:rPr>
              <a:t>貴社の事業内容を理解</a:t>
            </a:r>
            <a:endParaRPr kumimoji="0" lang="ja-JP" altLang="en-US" sz="1177" b="0" i="0" u="none" strike="noStrike" kern="0" cap="none" spc="0" normalizeH="0" baseline="0" noProof="0" dirty="0">
              <a:ln>
                <a:noFill/>
              </a:ln>
              <a:effectLst/>
              <a:uLnTx/>
              <a:uFillTx/>
              <a:latin typeface="Noto Sans JP" panose="020B0200000000000000" pitchFamily="50" charset="-128"/>
              <a:ea typeface="Noto Sans JP" panose="020B0200000000000000" pitchFamily="50" charset="-128"/>
              <a:cs typeface="PMingLiU"/>
            </a:endParaRPr>
          </a:p>
        </p:txBody>
      </p:sp>
      <p:sp>
        <p:nvSpPr>
          <p:cNvPr id="2" name="object 28">
            <a:extLst>
              <a:ext uri="{FF2B5EF4-FFF2-40B4-BE49-F238E27FC236}">
                <a16:creationId xmlns:a16="http://schemas.microsoft.com/office/drawing/2014/main" id="{2094EB73-C5DA-FB70-F10D-023399C78D40}"/>
              </a:ext>
            </a:extLst>
          </p:cNvPr>
          <p:cNvSpPr/>
          <p:nvPr/>
        </p:nvSpPr>
        <p:spPr>
          <a:xfrm>
            <a:off x="2051144" y="5352094"/>
            <a:ext cx="7522365" cy="524551"/>
          </a:xfrm>
          <a:custGeom>
            <a:avLst/>
            <a:gdLst/>
            <a:ahLst/>
            <a:cxnLst/>
            <a:rect l="l" t="t" r="r" b="b"/>
            <a:pathLst>
              <a:path w="9610725" h="467995">
                <a:moveTo>
                  <a:pt x="9547740" y="467975"/>
                </a:moveTo>
                <a:lnTo>
                  <a:pt x="0" y="467975"/>
                </a:lnTo>
                <a:lnTo>
                  <a:pt x="0" y="0"/>
                </a:lnTo>
                <a:lnTo>
                  <a:pt x="9547740" y="0"/>
                </a:lnTo>
                <a:lnTo>
                  <a:pt x="9552087" y="427"/>
                </a:lnTo>
                <a:lnTo>
                  <a:pt x="9587518" y="16476"/>
                </a:lnTo>
                <a:lnTo>
                  <a:pt x="9608061" y="49505"/>
                </a:lnTo>
                <a:lnTo>
                  <a:pt x="9610203" y="62463"/>
                </a:lnTo>
                <a:lnTo>
                  <a:pt x="9610203" y="405511"/>
                </a:lnTo>
                <a:lnTo>
                  <a:pt x="9596497" y="441912"/>
                </a:lnTo>
                <a:lnTo>
                  <a:pt x="9564878" y="464565"/>
                </a:lnTo>
                <a:lnTo>
                  <a:pt x="9547740" y="467975"/>
                </a:lnTo>
                <a:close/>
              </a:path>
            </a:pathLst>
          </a:custGeom>
          <a:solidFill>
            <a:srgbClr val="4AACD9">
              <a:alpha val="19999"/>
            </a:srgb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 name="object 29">
            <a:extLst>
              <a:ext uri="{FF2B5EF4-FFF2-40B4-BE49-F238E27FC236}">
                <a16:creationId xmlns:a16="http://schemas.microsoft.com/office/drawing/2014/main" id="{2CC0F1D8-6871-DC10-0FB6-8AB2BA6C02CD}"/>
              </a:ext>
            </a:extLst>
          </p:cNvPr>
          <p:cNvSpPr/>
          <p:nvPr/>
        </p:nvSpPr>
        <p:spPr>
          <a:xfrm>
            <a:off x="2032409" y="5352094"/>
            <a:ext cx="45719" cy="524551"/>
          </a:xfrm>
          <a:custGeom>
            <a:avLst/>
            <a:gdLst/>
            <a:ahLst/>
            <a:cxnLst/>
            <a:rect l="l" t="t" r="r" b="b"/>
            <a:pathLst>
              <a:path w="33654" h="467995">
                <a:moveTo>
                  <a:pt x="33426" y="467975"/>
                </a:moveTo>
                <a:lnTo>
                  <a:pt x="0" y="467975"/>
                </a:lnTo>
                <a:lnTo>
                  <a:pt x="0" y="0"/>
                </a:lnTo>
                <a:lnTo>
                  <a:pt x="33426" y="0"/>
                </a:lnTo>
                <a:lnTo>
                  <a:pt x="33426" y="467975"/>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 name="図 3">
            <a:extLst>
              <a:ext uri="{FF2B5EF4-FFF2-40B4-BE49-F238E27FC236}">
                <a16:creationId xmlns:a16="http://schemas.microsoft.com/office/drawing/2014/main" id="{34A9A8A8-672F-09E2-8683-67F46AF0468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7" name="object 24">
            <a:extLst>
              <a:ext uri="{FF2B5EF4-FFF2-40B4-BE49-F238E27FC236}">
                <a16:creationId xmlns:a16="http://schemas.microsoft.com/office/drawing/2014/main" id="{6478F7C4-B4AA-B500-AC04-2CD923E93BAB}"/>
              </a:ext>
            </a:extLst>
          </p:cNvPr>
          <p:cNvSpPr/>
          <p:nvPr/>
        </p:nvSpPr>
        <p:spPr>
          <a:xfrm>
            <a:off x="9941465" y="1952738"/>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8" name="object 24">
            <a:extLst>
              <a:ext uri="{FF2B5EF4-FFF2-40B4-BE49-F238E27FC236}">
                <a16:creationId xmlns:a16="http://schemas.microsoft.com/office/drawing/2014/main" id="{E482FD97-081D-680F-155A-5251330CA826}"/>
              </a:ext>
            </a:extLst>
          </p:cNvPr>
          <p:cNvSpPr/>
          <p:nvPr/>
        </p:nvSpPr>
        <p:spPr>
          <a:xfrm>
            <a:off x="7122121" y="1936022"/>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9" name="object 24">
            <a:extLst>
              <a:ext uri="{FF2B5EF4-FFF2-40B4-BE49-F238E27FC236}">
                <a16:creationId xmlns:a16="http://schemas.microsoft.com/office/drawing/2014/main" id="{B4983103-4F1F-281C-1FBE-193BDAAE346A}"/>
              </a:ext>
            </a:extLst>
          </p:cNvPr>
          <p:cNvSpPr/>
          <p:nvPr/>
        </p:nvSpPr>
        <p:spPr>
          <a:xfrm>
            <a:off x="4315806" y="1962090"/>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50" name="object 24">
            <a:extLst>
              <a:ext uri="{FF2B5EF4-FFF2-40B4-BE49-F238E27FC236}">
                <a16:creationId xmlns:a16="http://schemas.microsoft.com/office/drawing/2014/main" id="{0BE647B5-030E-5C1F-1C83-2B7CFC2673AF}"/>
              </a:ext>
            </a:extLst>
          </p:cNvPr>
          <p:cNvSpPr/>
          <p:nvPr/>
        </p:nvSpPr>
        <p:spPr>
          <a:xfrm>
            <a:off x="1461188" y="1962090"/>
            <a:ext cx="580778" cy="580778"/>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1D3F2E9B-3030-B8C0-0660-E1EB43747356}"/>
              </a:ext>
            </a:extLst>
          </p:cNvPr>
          <p:cNvSpPr/>
          <p:nvPr/>
        </p:nvSpPr>
        <p:spPr>
          <a:xfrm>
            <a:off x="0" y="0"/>
            <a:ext cx="4856956" cy="650855"/>
          </a:xfrm>
          <a:prstGeom prst="homePlate">
            <a:avLst/>
          </a:prstGeom>
          <a:solidFill>
            <a:srgbClr val="4AAC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object 7"/>
          <p:cNvSpPr txBox="1">
            <a:spLocks noGrp="1"/>
          </p:cNvSpPr>
          <p:nvPr>
            <p:ph type="title"/>
          </p:nvPr>
        </p:nvSpPr>
        <p:spPr>
          <a:xfrm>
            <a:off x="731727" y="139347"/>
            <a:ext cx="2340600" cy="434900"/>
          </a:xfrm>
          <a:prstGeom prst="rect">
            <a:avLst/>
          </a:prstGeom>
        </p:spPr>
        <p:txBody>
          <a:bodyPr vert="horz" wrap="square" lIns="0" tIns="15658" rIns="0" bIns="0" rtlCol="0">
            <a:spAutoFit/>
          </a:bodyPr>
          <a:lstStyle/>
          <a:p>
            <a:pPr marL="14234">
              <a:spcBef>
                <a:spcPts val="123"/>
              </a:spcBef>
            </a:pPr>
            <a:r>
              <a:rPr sz="3026" b="1" spc="-398" dirty="0">
                <a:solidFill>
                  <a:schemeClr val="bg1"/>
                </a:solidFill>
                <a:latin typeface="Noto Sans JP" panose="020B0200000000000000" pitchFamily="50" charset="-128"/>
                <a:ea typeface="Noto Sans JP" panose="020B0200000000000000" pitchFamily="50" charset="-128"/>
                <a:cs typeface="SimSun"/>
              </a:rPr>
              <a:t>導</a:t>
            </a:r>
            <a:r>
              <a:rPr sz="2970" b="1" spc="-331" dirty="0">
                <a:solidFill>
                  <a:schemeClr val="bg1"/>
                </a:solidFill>
                <a:latin typeface="Noto Sans JP" panose="020B0200000000000000" pitchFamily="50" charset="-128"/>
                <a:ea typeface="Noto Sans JP" panose="020B0200000000000000" pitchFamily="50" charset="-128"/>
                <a:cs typeface="SimSun"/>
              </a:rPr>
              <a:t>入</a:t>
            </a:r>
            <a:r>
              <a:rPr sz="2690" b="1" spc="-17" dirty="0">
                <a:solidFill>
                  <a:schemeClr val="bg1"/>
                </a:solidFill>
                <a:latin typeface="Noto Sans JP" panose="020B0200000000000000" pitchFamily="50" charset="-128"/>
                <a:ea typeface="Noto Sans JP" panose="020B0200000000000000" pitchFamily="50" charset="-128"/>
              </a:rPr>
              <a:t>メリット</a:t>
            </a:r>
            <a:endParaRPr sz="2690" b="1" dirty="0">
              <a:solidFill>
                <a:schemeClr val="bg1"/>
              </a:solidFill>
              <a:latin typeface="Noto Sans JP" panose="020B0200000000000000" pitchFamily="50" charset="-128"/>
              <a:ea typeface="Noto Sans JP" panose="020B0200000000000000" pitchFamily="50" charset="-128"/>
              <a:cs typeface="SimSun"/>
            </a:endParaRPr>
          </a:p>
        </p:txBody>
      </p:sp>
      <p:sp>
        <p:nvSpPr>
          <p:cNvPr id="9" name="object 9"/>
          <p:cNvSpPr/>
          <p:nvPr/>
        </p:nvSpPr>
        <p:spPr>
          <a:xfrm>
            <a:off x="599461" y="1048639"/>
            <a:ext cx="5245513" cy="2337348"/>
          </a:xfrm>
          <a:custGeom>
            <a:avLst/>
            <a:gdLst/>
            <a:ahLst/>
            <a:cxnLst/>
            <a:rect l="l" t="t" r="r" b="b"/>
            <a:pathLst>
              <a:path w="4679950" h="2085339">
                <a:moveTo>
                  <a:pt x="4617287" y="2084996"/>
                </a:moveTo>
                <a:lnTo>
                  <a:pt x="62463" y="2084996"/>
                </a:lnTo>
                <a:lnTo>
                  <a:pt x="58116" y="2084568"/>
                </a:lnTo>
                <a:lnTo>
                  <a:pt x="22684" y="2068519"/>
                </a:lnTo>
                <a:lnTo>
                  <a:pt x="2140" y="2035490"/>
                </a:lnTo>
                <a:lnTo>
                  <a:pt x="0" y="2022532"/>
                </a:lnTo>
                <a:lnTo>
                  <a:pt x="0" y="2018143"/>
                </a:lnTo>
                <a:lnTo>
                  <a:pt x="0" y="50751"/>
                </a:lnTo>
                <a:lnTo>
                  <a:pt x="22684" y="13387"/>
                </a:lnTo>
                <a:lnTo>
                  <a:pt x="62463" y="0"/>
                </a:lnTo>
                <a:lnTo>
                  <a:pt x="4617287" y="0"/>
                </a:lnTo>
                <a:lnTo>
                  <a:pt x="4657066" y="13387"/>
                </a:lnTo>
                <a:lnTo>
                  <a:pt x="4679322" y="47219"/>
                </a:lnTo>
                <a:lnTo>
                  <a:pt x="4679751" y="50751"/>
                </a:lnTo>
                <a:lnTo>
                  <a:pt x="4679751" y="2022532"/>
                </a:lnTo>
                <a:lnTo>
                  <a:pt x="4666045" y="2058934"/>
                </a:lnTo>
                <a:lnTo>
                  <a:pt x="4634426" y="2081587"/>
                </a:lnTo>
                <a:lnTo>
                  <a:pt x="4621635" y="2084568"/>
                </a:lnTo>
                <a:lnTo>
                  <a:pt x="4617287" y="208499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10" name="object 10"/>
          <p:cNvSpPr/>
          <p:nvPr/>
        </p:nvSpPr>
        <p:spPr>
          <a:xfrm>
            <a:off x="599833" y="1034590"/>
            <a:ext cx="5244801" cy="67615"/>
          </a:xfrm>
          <a:custGeom>
            <a:avLst/>
            <a:gdLst/>
            <a:ahLst/>
            <a:cxnLst/>
            <a:rect l="l" t="t" r="r" b="b"/>
            <a:pathLst>
              <a:path w="4679315" h="60325">
                <a:moveTo>
                  <a:pt x="0" y="60272"/>
                </a:moveTo>
                <a:lnTo>
                  <a:pt x="14817" y="24462"/>
                </a:lnTo>
                <a:lnTo>
                  <a:pt x="47144" y="2862"/>
                </a:lnTo>
                <a:lnTo>
                  <a:pt x="66522" y="0"/>
                </a:lnTo>
                <a:lnTo>
                  <a:pt x="4612566" y="0"/>
                </a:lnTo>
                <a:lnTo>
                  <a:pt x="4649714" y="11256"/>
                </a:lnTo>
                <a:lnTo>
                  <a:pt x="4664721" y="25070"/>
                </a:lnTo>
                <a:lnTo>
                  <a:pt x="66522" y="25070"/>
                </a:lnTo>
                <a:lnTo>
                  <a:pt x="59936" y="25268"/>
                </a:lnTo>
                <a:lnTo>
                  <a:pt x="12980" y="41226"/>
                </a:lnTo>
                <a:lnTo>
                  <a:pt x="1364" y="55982"/>
                </a:lnTo>
                <a:lnTo>
                  <a:pt x="0" y="60272"/>
                </a:lnTo>
                <a:close/>
              </a:path>
              <a:path w="4679315" h="60325">
                <a:moveTo>
                  <a:pt x="4679088" y="60272"/>
                </a:moveTo>
                <a:lnTo>
                  <a:pt x="4646340" y="30371"/>
                </a:lnTo>
                <a:lnTo>
                  <a:pt x="4612566" y="25070"/>
                </a:lnTo>
                <a:lnTo>
                  <a:pt x="4664721" y="25070"/>
                </a:lnTo>
                <a:lnTo>
                  <a:pt x="4678147" y="53808"/>
                </a:lnTo>
                <a:lnTo>
                  <a:pt x="4679088" y="60272"/>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13" name="object 13"/>
          <p:cNvPicPr/>
          <p:nvPr/>
        </p:nvPicPr>
        <p:blipFill>
          <a:blip r:embed="rId2" cstate="print">
            <a:duotone>
              <a:prstClr val="black"/>
              <a:schemeClr val="accent1">
                <a:tint val="45000"/>
                <a:satMod val="400000"/>
              </a:schemeClr>
            </a:duotone>
          </a:blip>
          <a:stretch>
            <a:fillRect/>
          </a:stretch>
        </p:blipFill>
        <p:spPr>
          <a:xfrm>
            <a:off x="932463" y="1409275"/>
            <a:ext cx="280997" cy="337197"/>
          </a:xfrm>
          <a:prstGeom prst="rect">
            <a:avLst/>
          </a:prstGeom>
        </p:spPr>
      </p:pic>
      <p:sp>
        <p:nvSpPr>
          <p:cNvPr id="14" name="object 14"/>
          <p:cNvSpPr txBox="1"/>
          <p:nvPr/>
        </p:nvSpPr>
        <p:spPr>
          <a:xfrm>
            <a:off x="1484419" y="1352063"/>
            <a:ext cx="2824890" cy="326935"/>
          </a:xfrm>
          <a:prstGeom prst="rect">
            <a:avLst/>
          </a:prstGeom>
        </p:spPr>
        <p:txBody>
          <a:bodyPr vert="horz" wrap="square" lIns="0" tIns="16369" rIns="0" bIns="0" rtlCol="0">
            <a:spAutoFit/>
          </a:bodyPr>
          <a:lstStyle/>
          <a:p>
            <a:pPr marL="14234">
              <a:spcBef>
                <a:spcPts val="128"/>
              </a:spcBef>
            </a:pPr>
            <a:r>
              <a:rPr sz="1737" b="1" spc="128" dirty="0">
                <a:latin typeface="Noto Sans JP" panose="020B0200000000000000" pitchFamily="50" charset="-128"/>
                <a:ea typeface="Noto Sans JP" panose="020B0200000000000000" pitchFamily="50" charset="-128"/>
                <a:cs typeface="Yu Gothic"/>
              </a:rPr>
              <a:t>AI</a:t>
            </a:r>
            <a:r>
              <a:rPr sz="2017" b="1" spc="-202" dirty="0">
                <a:latin typeface="Noto Sans JP" panose="020B0200000000000000" pitchFamily="50" charset="-128"/>
                <a:ea typeface="Noto Sans JP" panose="020B0200000000000000" pitchFamily="50" charset="-128"/>
                <a:cs typeface="PMingLiU"/>
              </a:rPr>
              <a:t>プロジェクトの</a:t>
            </a:r>
            <a:r>
              <a:rPr sz="1961" b="1" spc="-196" dirty="0">
                <a:latin typeface="Noto Sans JP" panose="020B0200000000000000" pitchFamily="50" charset="-128"/>
                <a:ea typeface="Noto Sans JP" panose="020B0200000000000000" pitchFamily="50" charset="-128"/>
                <a:cs typeface="SimSun"/>
              </a:rPr>
              <a:t>即時</a:t>
            </a:r>
            <a:r>
              <a:rPr sz="1961" b="1" spc="-196" dirty="0">
                <a:latin typeface="Noto Sans JP" panose="020B0200000000000000" pitchFamily="50" charset="-128"/>
                <a:ea typeface="Noto Sans JP" panose="020B0200000000000000" pitchFamily="50" charset="-128"/>
                <a:cs typeface="PMingLiU"/>
              </a:rPr>
              <a:t>加</a:t>
            </a:r>
            <a:r>
              <a:rPr sz="2017" b="1" spc="-56" dirty="0">
                <a:latin typeface="Noto Sans JP" panose="020B0200000000000000" pitchFamily="50" charset="-128"/>
                <a:ea typeface="Noto Sans JP" panose="020B0200000000000000" pitchFamily="50" charset="-128"/>
                <a:cs typeface="PMingLiU"/>
              </a:rPr>
              <a:t>速</a:t>
            </a:r>
            <a:endParaRPr sz="2017" b="1" dirty="0">
              <a:latin typeface="Noto Sans JP" panose="020B0200000000000000" pitchFamily="50" charset="-128"/>
              <a:ea typeface="Noto Sans JP" panose="020B0200000000000000" pitchFamily="50" charset="-128"/>
              <a:cs typeface="PMingLiU"/>
            </a:endParaRPr>
          </a:p>
        </p:txBody>
      </p:sp>
      <p:sp>
        <p:nvSpPr>
          <p:cNvPr id="15" name="object 15"/>
          <p:cNvSpPr txBox="1"/>
          <p:nvPr/>
        </p:nvSpPr>
        <p:spPr>
          <a:xfrm>
            <a:off x="810024" y="1906434"/>
            <a:ext cx="4728791" cy="517754"/>
          </a:xfrm>
          <a:prstGeom prst="rect">
            <a:avLst/>
          </a:prstGeom>
        </p:spPr>
        <p:txBody>
          <a:bodyPr vert="horz" wrap="square" lIns="0" tIns="12811" rIns="0" bIns="0" rtlCol="0">
            <a:spAutoFit/>
          </a:bodyPr>
          <a:lstStyle/>
          <a:p>
            <a:pPr marL="14234" marR="5694">
              <a:lnSpc>
                <a:spcPct val="133500"/>
              </a:lnSpc>
              <a:spcBef>
                <a:spcPts val="101"/>
              </a:spcBef>
            </a:pPr>
            <a:r>
              <a:rPr sz="1289" dirty="0">
                <a:latin typeface="Noto Sans JP" panose="020B0200000000000000" pitchFamily="50" charset="-128"/>
                <a:ea typeface="Noto Sans JP" panose="020B0200000000000000" pitchFamily="50" charset="-128"/>
                <a:cs typeface="PMingLiU"/>
              </a:rPr>
              <a:t>スキルが保証された即戦力人材が加入することで、</a:t>
            </a:r>
            <a:r>
              <a:rPr sz="1289" spc="84" dirty="0">
                <a:latin typeface="Noto Sans JP" panose="020B0200000000000000" pitchFamily="50" charset="-128"/>
                <a:ea typeface="Noto Sans JP" panose="020B0200000000000000" pitchFamily="50" charset="-128"/>
                <a:cs typeface="Trebuchet MS"/>
              </a:rPr>
              <a:t>PoC</a:t>
            </a:r>
            <a:r>
              <a:rPr sz="1289" spc="84" dirty="0">
                <a:latin typeface="Noto Sans JP" panose="020B0200000000000000" pitchFamily="50" charset="-128"/>
                <a:ea typeface="Noto Sans JP" panose="020B0200000000000000" pitchFamily="50" charset="-128"/>
                <a:cs typeface="PMingLiU"/>
              </a:rPr>
              <a:t>（</a:t>
            </a:r>
            <a:r>
              <a:rPr sz="1289" spc="-28" dirty="0">
                <a:latin typeface="Noto Sans JP" panose="020B0200000000000000" pitchFamily="50" charset="-128"/>
                <a:ea typeface="Noto Sans JP" panose="020B0200000000000000" pitchFamily="50" charset="-128"/>
                <a:cs typeface="PMingLiU"/>
              </a:rPr>
              <a:t>概念</a:t>
            </a:r>
            <a:r>
              <a:rPr sz="1289" dirty="0">
                <a:latin typeface="Noto Sans JP" panose="020B0200000000000000" pitchFamily="50" charset="-128"/>
                <a:ea typeface="Noto Sans JP" panose="020B0200000000000000" pitchFamily="50" charset="-128"/>
                <a:cs typeface="PMingLiU"/>
              </a:rPr>
              <a:t>実証）</a:t>
            </a:r>
            <a:r>
              <a:rPr sz="1289" spc="-6" dirty="0">
                <a:latin typeface="Noto Sans JP" panose="020B0200000000000000" pitchFamily="50" charset="-128"/>
                <a:ea typeface="Noto Sans JP" panose="020B0200000000000000" pitchFamily="50" charset="-128"/>
                <a:cs typeface="PMingLiU"/>
              </a:rPr>
              <a:t>や開発フェーズを迅速に立ち上げ、推進できます。</a:t>
            </a:r>
            <a:endParaRPr sz="1289" dirty="0">
              <a:latin typeface="Noto Sans JP" panose="020B0200000000000000" pitchFamily="50" charset="-128"/>
              <a:ea typeface="Noto Sans JP" panose="020B0200000000000000" pitchFamily="50" charset="-128"/>
              <a:cs typeface="PMingLiU"/>
            </a:endParaRPr>
          </a:p>
        </p:txBody>
      </p:sp>
      <p:pic>
        <p:nvPicPr>
          <p:cNvPr id="17" name="object 17"/>
          <p:cNvPicPr/>
          <p:nvPr/>
        </p:nvPicPr>
        <p:blipFill>
          <a:blip r:embed="rId3" cstate="print">
            <a:duotone>
              <a:prstClr val="black"/>
              <a:schemeClr val="accent1">
                <a:tint val="45000"/>
                <a:satMod val="400000"/>
              </a:schemeClr>
            </a:duotone>
          </a:blip>
          <a:stretch>
            <a:fillRect/>
          </a:stretch>
        </p:blipFill>
        <p:spPr>
          <a:xfrm>
            <a:off x="824260" y="2673743"/>
            <a:ext cx="149865" cy="149865"/>
          </a:xfrm>
          <a:prstGeom prst="rect">
            <a:avLst/>
          </a:prstGeom>
        </p:spPr>
      </p:pic>
      <p:pic>
        <p:nvPicPr>
          <p:cNvPr id="18" name="object 18"/>
          <p:cNvPicPr/>
          <p:nvPr/>
        </p:nvPicPr>
        <p:blipFill>
          <a:blip r:embed="rId3" cstate="print">
            <a:duotone>
              <a:prstClr val="black"/>
              <a:schemeClr val="accent1">
                <a:tint val="45000"/>
                <a:satMod val="400000"/>
              </a:schemeClr>
            </a:duotone>
          </a:blip>
          <a:stretch>
            <a:fillRect/>
          </a:stretch>
        </p:blipFill>
        <p:spPr>
          <a:xfrm>
            <a:off x="824260" y="2973473"/>
            <a:ext cx="149865" cy="149865"/>
          </a:xfrm>
          <a:prstGeom prst="rect">
            <a:avLst/>
          </a:prstGeom>
        </p:spPr>
      </p:pic>
      <p:sp>
        <p:nvSpPr>
          <p:cNvPr id="19" name="object 19"/>
          <p:cNvSpPr/>
          <p:nvPr/>
        </p:nvSpPr>
        <p:spPr>
          <a:xfrm>
            <a:off x="6144483" y="1048639"/>
            <a:ext cx="5245513" cy="2337348"/>
          </a:xfrm>
          <a:custGeom>
            <a:avLst/>
            <a:gdLst/>
            <a:ahLst/>
            <a:cxnLst/>
            <a:rect l="l" t="t" r="r" b="b"/>
            <a:pathLst>
              <a:path w="4679950" h="2085339">
                <a:moveTo>
                  <a:pt x="4617288" y="2084996"/>
                </a:moveTo>
                <a:lnTo>
                  <a:pt x="62464" y="2084996"/>
                </a:lnTo>
                <a:lnTo>
                  <a:pt x="58116" y="2084568"/>
                </a:lnTo>
                <a:lnTo>
                  <a:pt x="22685" y="2068519"/>
                </a:lnTo>
                <a:lnTo>
                  <a:pt x="2141" y="2035490"/>
                </a:lnTo>
                <a:lnTo>
                  <a:pt x="0" y="2022532"/>
                </a:lnTo>
                <a:lnTo>
                  <a:pt x="0" y="2018143"/>
                </a:lnTo>
                <a:lnTo>
                  <a:pt x="0" y="50751"/>
                </a:lnTo>
                <a:lnTo>
                  <a:pt x="22685" y="13387"/>
                </a:lnTo>
                <a:lnTo>
                  <a:pt x="62464" y="0"/>
                </a:lnTo>
                <a:lnTo>
                  <a:pt x="4617288" y="0"/>
                </a:lnTo>
                <a:lnTo>
                  <a:pt x="4657066" y="13387"/>
                </a:lnTo>
                <a:lnTo>
                  <a:pt x="4679322" y="47219"/>
                </a:lnTo>
                <a:lnTo>
                  <a:pt x="4679751" y="50751"/>
                </a:lnTo>
                <a:lnTo>
                  <a:pt x="4679751" y="2022532"/>
                </a:lnTo>
                <a:lnTo>
                  <a:pt x="4666045" y="2058934"/>
                </a:lnTo>
                <a:lnTo>
                  <a:pt x="4634426" y="2081587"/>
                </a:lnTo>
                <a:lnTo>
                  <a:pt x="4621634" y="2084568"/>
                </a:lnTo>
                <a:lnTo>
                  <a:pt x="4617288" y="2084996"/>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20" name="object 20"/>
          <p:cNvSpPr/>
          <p:nvPr/>
        </p:nvSpPr>
        <p:spPr>
          <a:xfrm>
            <a:off x="6144855" y="1034590"/>
            <a:ext cx="5244801" cy="67615"/>
          </a:xfrm>
          <a:custGeom>
            <a:avLst/>
            <a:gdLst/>
            <a:ahLst/>
            <a:cxnLst/>
            <a:rect l="l" t="t" r="r" b="b"/>
            <a:pathLst>
              <a:path w="4679315" h="60325">
                <a:moveTo>
                  <a:pt x="0" y="60272"/>
                </a:moveTo>
                <a:lnTo>
                  <a:pt x="14817" y="24462"/>
                </a:lnTo>
                <a:lnTo>
                  <a:pt x="47144" y="2862"/>
                </a:lnTo>
                <a:lnTo>
                  <a:pt x="66522" y="0"/>
                </a:lnTo>
                <a:lnTo>
                  <a:pt x="4612566" y="0"/>
                </a:lnTo>
                <a:lnTo>
                  <a:pt x="4649715" y="11256"/>
                </a:lnTo>
                <a:lnTo>
                  <a:pt x="4664722" y="25070"/>
                </a:lnTo>
                <a:lnTo>
                  <a:pt x="66522" y="25070"/>
                </a:lnTo>
                <a:lnTo>
                  <a:pt x="59936" y="25268"/>
                </a:lnTo>
                <a:lnTo>
                  <a:pt x="12980" y="41226"/>
                </a:lnTo>
                <a:lnTo>
                  <a:pt x="1364" y="55982"/>
                </a:lnTo>
                <a:lnTo>
                  <a:pt x="0" y="60272"/>
                </a:lnTo>
                <a:close/>
              </a:path>
              <a:path w="4679315" h="60325">
                <a:moveTo>
                  <a:pt x="4679088" y="60272"/>
                </a:moveTo>
                <a:lnTo>
                  <a:pt x="4646340" y="30371"/>
                </a:lnTo>
                <a:lnTo>
                  <a:pt x="4612566" y="25070"/>
                </a:lnTo>
                <a:lnTo>
                  <a:pt x="4664722" y="25070"/>
                </a:lnTo>
                <a:lnTo>
                  <a:pt x="4678147" y="53808"/>
                </a:lnTo>
                <a:lnTo>
                  <a:pt x="4679088" y="60272"/>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3" name="object 23"/>
          <p:cNvPicPr/>
          <p:nvPr/>
        </p:nvPicPr>
        <p:blipFill>
          <a:blip r:embed="rId4" cstate="print">
            <a:duotone>
              <a:prstClr val="black"/>
              <a:schemeClr val="accent1">
                <a:tint val="45000"/>
                <a:satMod val="400000"/>
              </a:schemeClr>
            </a:duotone>
          </a:blip>
          <a:stretch>
            <a:fillRect/>
          </a:stretch>
        </p:blipFill>
        <p:spPr>
          <a:xfrm>
            <a:off x="6491047" y="1381153"/>
            <a:ext cx="280997" cy="337197"/>
          </a:xfrm>
          <a:prstGeom prst="rect">
            <a:avLst/>
          </a:prstGeom>
        </p:spPr>
      </p:pic>
      <p:sp>
        <p:nvSpPr>
          <p:cNvPr id="24" name="object 24"/>
          <p:cNvSpPr txBox="1"/>
          <p:nvPr/>
        </p:nvSpPr>
        <p:spPr>
          <a:xfrm>
            <a:off x="1034823" y="2661608"/>
            <a:ext cx="2876136" cy="492069"/>
          </a:xfrm>
          <a:prstGeom prst="rect">
            <a:avLst/>
          </a:prstGeom>
        </p:spPr>
        <p:txBody>
          <a:bodyPr vert="horz" wrap="square" lIns="0" tIns="14235" rIns="0" bIns="0" rtlCol="0">
            <a:spAutoFit/>
          </a:bodyPr>
          <a:lstStyle/>
          <a:p>
            <a:pPr marL="14234">
              <a:spcBef>
                <a:spcPts val="112"/>
              </a:spcBef>
            </a:pPr>
            <a:r>
              <a:rPr sz="1177" spc="-22" dirty="0">
                <a:solidFill>
                  <a:srgbClr val="4AACD9"/>
                </a:solidFill>
                <a:latin typeface="Noto Sans JP" panose="020B0200000000000000" pitchFamily="50" charset="-128"/>
                <a:ea typeface="Noto Sans JP" panose="020B0200000000000000" pitchFamily="50" charset="-128"/>
                <a:cs typeface="PMingLiU"/>
              </a:rPr>
              <a:t>即戦力人材のための即刻の貢献</a:t>
            </a:r>
            <a:endParaRPr sz="1177" dirty="0">
              <a:solidFill>
                <a:srgbClr val="4AACD9"/>
              </a:solidFill>
              <a:latin typeface="Noto Sans JP" panose="020B0200000000000000" pitchFamily="50" charset="-128"/>
              <a:ea typeface="Noto Sans JP" panose="020B0200000000000000" pitchFamily="50" charset="-128"/>
              <a:cs typeface="PMingLiU"/>
            </a:endParaRPr>
          </a:p>
          <a:p>
            <a:pPr marL="14234">
              <a:spcBef>
                <a:spcPts val="946"/>
              </a:spcBef>
            </a:pPr>
            <a:r>
              <a:rPr sz="1177" spc="-28" dirty="0">
                <a:solidFill>
                  <a:srgbClr val="4AACD9"/>
                </a:solidFill>
                <a:latin typeface="Noto Sans JP" panose="020B0200000000000000" pitchFamily="50" charset="-128"/>
                <a:ea typeface="Noto Sans JP" panose="020B0200000000000000" pitchFamily="50" charset="-128"/>
                <a:cs typeface="PMingLiU"/>
              </a:rPr>
              <a:t>プロジェクトの早期段階での実質的な進捗</a:t>
            </a:r>
            <a:endParaRPr sz="1177" dirty="0">
              <a:solidFill>
                <a:srgbClr val="4AACD9"/>
              </a:solidFill>
              <a:latin typeface="Noto Sans JP" panose="020B0200000000000000" pitchFamily="50" charset="-128"/>
              <a:ea typeface="Noto Sans JP" panose="020B0200000000000000" pitchFamily="50" charset="-128"/>
              <a:cs typeface="PMingLiU"/>
            </a:endParaRPr>
          </a:p>
        </p:txBody>
      </p:sp>
      <p:sp>
        <p:nvSpPr>
          <p:cNvPr id="25" name="object 25"/>
          <p:cNvSpPr txBox="1"/>
          <p:nvPr/>
        </p:nvSpPr>
        <p:spPr>
          <a:xfrm>
            <a:off x="7029442" y="1348551"/>
            <a:ext cx="2763681" cy="330530"/>
          </a:xfrm>
          <a:prstGeom prst="rect">
            <a:avLst/>
          </a:prstGeom>
        </p:spPr>
        <p:txBody>
          <a:bodyPr vert="horz" wrap="square" lIns="0" tIns="19929" rIns="0" bIns="0" rtlCol="0">
            <a:spAutoFit/>
          </a:bodyPr>
          <a:lstStyle/>
          <a:p>
            <a:pPr marL="14234">
              <a:spcBef>
                <a:spcPts val="157"/>
              </a:spcBef>
            </a:pPr>
            <a:r>
              <a:rPr sz="1961" b="1" spc="-202" dirty="0">
                <a:latin typeface="Noto Sans JP" panose="020B0200000000000000" pitchFamily="50" charset="-128"/>
                <a:ea typeface="Noto Sans JP" panose="020B0200000000000000" pitchFamily="50" charset="-128"/>
                <a:cs typeface="SimSun"/>
              </a:rPr>
              <a:t>採</a:t>
            </a:r>
            <a:r>
              <a:rPr sz="1849" b="1" spc="-101" dirty="0">
                <a:latin typeface="Noto Sans JP" panose="020B0200000000000000" pitchFamily="50" charset="-128"/>
                <a:ea typeface="Noto Sans JP" panose="020B0200000000000000" pitchFamily="50" charset="-128"/>
                <a:cs typeface="PMingLiU"/>
              </a:rPr>
              <a:t>用</a:t>
            </a:r>
            <a:r>
              <a:rPr sz="2017" b="1" spc="-269" dirty="0">
                <a:latin typeface="Noto Sans JP" panose="020B0200000000000000" pitchFamily="50" charset="-128"/>
                <a:ea typeface="Noto Sans JP" panose="020B0200000000000000" pitchFamily="50" charset="-128"/>
                <a:cs typeface="PMingLiU"/>
              </a:rPr>
              <a:t>・</a:t>
            </a:r>
            <a:r>
              <a:rPr sz="2017" b="1" spc="-269" dirty="0">
                <a:latin typeface="Noto Sans JP" panose="020B0200000000000000" pitchFamily="50" charset="-128"/>
                <a:ea typeface="Noto Sans JP" panose="020B0200000000000000" pitchFamily="50" charset="-128"/>
                <a:cs typeface="SimSun"/>
              </a:rPr>
              <a:t>育</a:t>
            </a:r>
            <a:r>
              <a:rPr sz="1961" b="1" spc="-213" dirty="0">
                <a:latin typeface="Noto Sans JP" panose="020B0200000000000000" pitchFamily="50" charset="-128"/>
                <a:ea typeface="Noto Sans JP" panose="020B0200000000000000" pitchFamily="50" charset="-128"/>
                <a:cs typeface="SimSun"/>
              </a:rPr>
              <a:t>成</a:t>
            </a:r>
            <a:r>
              <a:rPr sz="2017" b="1" spc="-202" dirty="0">
                <a:latin typeface="Noto Sans JP" panose="020B0200000000000000" pitchFamily="50" charset="-128"/>
                <a:ea typeface="Noto Sans JP" panose="020B0200000000000000" pitchFamily="50" charset="-128"/>
                <a:cs typeface="PMingLiU"/>
              </a:rPr>
              <a:t>コストの</a:t>
            </a:r>
            <a:r>
              <a:rPr sz="1905" b="1" spc="-163" dirty="0">
                <a:latin typeface="Noto Sans JP" panose="020B0200000000000000" pitchFamily="50" charset="-128"/>
                <a:ea typeface="Noto Sans JP" panose="020B0200000000000000" pitchFamily="50" charset="-128"/>
                <a:cs typeface="PMingLiU"/>
              </a:rPr>
              <a:t>最</a:t>
            </a:r>
            <a:r>
              <a:rPr sz="2017" b="1" spc="-269" dirty="0">
                <a:latin typeface="Noto Sans JP" panose="020B0200000000000000" pitchFamily="50" charset="-128"/>
                <a:ea typeface="Noto Sans JP" panose="020B0200000000000000" pitchFamily="50" charset="-128"/>
                <a:cs typeface="PMingLiU"/>
              </a:rPr>
              <a:t>適</a:t>
            </a:r>
            <a:r>
              <a:rPr sz="1961" b="1" spc="-56" dirty="0">
                <a:latin typeface="Noto Sans JP" panose="020B0200000000000000" pitchFamily="50" charset="-128"/>
                <a:ea typeface="Noto Sans JP" panose="020B0200000000000000" pitchFamily="50" charset="-128"/>
                <a:cs typeface="SimSun"/>
              </a:rPr>
              <a:t>化</a:t>
            </a:r>
            <a:endParaRPr sz="1961" b="1" dirty="0">
              <a:latin typeface="Noto Sans JP" panose="020B0200000000000000" pitchFamily="50" charset="-128"/>
              <a:ea typeface="Noto Sans JP" panose="020B0200000000000000" pitchFamily="50" charset="-128"/>
              <a:cs typeface="SimSun"/>
            </a:endParaRPr>
          </a:p>
        </p:txBody>
      </p:sp>
      <p:sp>
        <p:nvSpPr>
          <p:cNvPr id="26" name="object 26"/>
          <p:cNvSpPr txBox="1"/>
          <p:nvPr/>
        </p:nvSpPr>
        <p:spPr>
          <a:xfrm>
            <a:off x="6355047" y="1906434"/>
            <a:ext cx="4753702" cy="517754"/>
          </a:xfrm>
          <a:prstGeom prst="rect">
            <a:avLst/>
          </a:prstGeom>
        </p:spPr>
        <p:txBody>
          <a:bodyPr vert="horz" wrap="square" lIns="0" tIns="12811" rIns="0" bIns="0" rtlCol="0">
            <a:spAutoFit/>
          </a:bodyPr>
          <a:lstStyle/>
          <a:p>
            <a:pPr marL="14234" marR="5694">
              <a:lnSpc>
                <a:spcPct val="133500"/>
              </a:lnSpc>
              <a:spcBef>
                <a:spcPts val="101"/>
              </a:spcBef>
            </a:pPr>
            <a:r>
              <a:rPr sz="1289" spc="-6" dirty="0">
                <a:latin typeface="Noto Sans JP" panose="020B0200000000000000" pitchFamily="50" charset="-128"/>
                <a:ea typeface="Noto Sans JP" panose="020B0200000000000000" pitchFamily="50" charset="-128"/>
                <a:cs typeface="PMingLiU"/>
              </a:rPr>
              <a:t>採用工数と入社後の育成コストを大幅に削減し、投資対効果を</a:t>
            </a:r>
            <a:r>
              <a:rPr sz="1289" spc="-11" dirty="0">
                <a:latin typeface="Noto Sans JP" panose="020B0200000000000000" pitchFamily="50" charset="-128"/>
                <a:ea typeface="Noto Sans JP" panose="020B0200000000000000" pitchFamily="50" charset="-128"/>
                <a:cs typeface="PMingLiU"/>
              </a:rPr>
              <a:t>最大化します。</a:t>
            </a:r>
            <a:endParaRPr sz="1289">
              <a:latin typeface="Noto Sans JP" panose="020B0200000000000000" pitchFamily="50" charset="-128"/>
              <a:ea typeface="Noto Sans JP" panose="020B0200000000000000" pitchFamily="50" charset="-128"/>
              <a:cs typeface="PMingLiU"/>
            </a:endParaRPr>
          </a:p>
        </p:txBody>
      </p:sp>
      <p:pic>
        <p:nvPicPr>
          <p:cNvPr id="28" name="object 28"/>
          <p:cNvPicPr/>
          <p:nvPr/>
        </p:nvPicPr>
        <p:blipFill>
          <a:blip r:embed="rId3" cstate="print">
            <a:duotone>
              <a:prstClr val="black"/>
              <a:schemeClr val="accent1">
                <a:tint val="45000"/>
                <a:satMod val="400000"/>
              </a:schemeClr>
            </a:duotone>
          </a:blip>
          <a:stretch>
            <a:fillRect/>
          </a:stretch>
        </p:blipFill>
        <p:spPr>
          <a:xfrm>
            <a:off x="6369281" y="2673743"/>
            <a:ext cx="149865" cy="149865"/>
          </a:xfrm>
          <a:prstGeom prst="rect">
            <a:avLst/>
          </a:prstGeom>
        </p:spPr>
      </p:pic>
      <p:pic>
        <p:nvPicPr>
          <p:cNvPr id="29" name="object 29"/>
          <p:cNvPicPr/>
          <p:nvPr/>
        </p:nvPicPr>
        <p:blipFill>
          <a:blip r:embed="rId3" cstate="print">
            <a:duotone>
              <a:prstClr val="black"/>
              <a:schemeClr val="accent1">
                <a:tint val="45000"/>
                <a:satMod val="400000"/>
              </a:schemeClr>
            </a:duotone>
          </a:blip>
          <a:stretch>
            <a:fillRect/>
          </a:stretch>
        </p:blipFill>
        <p:spPr>
          <a:xfrm>
            <a:off x="6369281" y="2973474"/>
            <a:ext cx="149865" cy="149865"/>
          </a:xfrm>
          <a:prstGeom prst="rect">
            <a:avLst/>
          </a:prstGeom>
        </p:spPr>
      </p:pic>
      <p:sp>
        <p:nvSpPr>
          <p:cNvPr id="30" name="object 30"/>
          <p:cNvSpPr/>
          <p:nvPr/>
        </p:nvSpPr>
        <p:spPr>
          <a:xfrm>
            <a:off x="599460" y="3699384"/>
            <a:ext cx="5245514" cy="2599270"/>
          </a:xfrm>
          <a:custGeom>
            <a:avLst/>
            <a:gdLst/>
            <a:ahLst/>
            <a:cxnLst/>
            <a:rect l="l" t="t" r="r" b="b"/>
            <a:pathLst>
              <a:path w="4679950" h="2319020">
                <a:moveTo>
                  <a:pt x="4617287" y="2318983"/>
                </a:moveTo>
                <a:lnTo>
                  <a:pt x="62463" y="2318983"/>
                </a:lnTo>
                <a:lnTo>
                  <a:pt x="58116" y="2318555"/>
                </a:lnTo>
                <a:lnTo>
                  <a:pt x="22684" y="2302506"/>
                </a:lnTo>
                <a:lnTo>
                  <a:pt x="2140" y="2269478"/>
                </a:lnTo>
                <a:lnTo>
                  <a:pt x="0" y="2256520"/>
                </a:lnTo>
                <a:lnTo>
                  <a:pt x="0" y="2252130"/>
                </a:lnTo>
                <a:lnTo>
                  <a:pt x="0" y="50751"/>
                </a:lnTo>
                <a:lnTo>
                  <a:pt x="22684" y="13387"/>
                </a:lnTo>
                <a:lnTo>
                  <a:pt x="62463" y="0"/>
                </a:lnTo>
                <a:lnTo>
                  <a:pt x="4617287" y="0"/>
                </a:lnTo>
                <a:lnTo>
                  <a:pt x="4657066" y="13387"/>
                </a:lnTo>
                <a:lnTo>
                  <a:pt x="4679322" y="47219"/>
                </a:lnTo>
                <a:lnTo>
                  <a:pt x="4679751" y="50751"/>
                </a:lnTo>
                <a:lnTo>
                  <a:pt x="4679751" y="2256520"/>
                </a:lnTo>
                <a:lnTo>
                  <a:pt x="4666045" y="2292922"/>
                </a:lnTo>
                <a:lnTo>
                  <a:pt x="4634426" y="2315575"/>
                </a:lnTo>
                <a:lnTo>
                  <a:pt x="4621635" y="2318555"/>
                </a:lnTo>
                <a:lnTo>
                  <a:pt x="4617287" y="231898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1" name="object 31"/>
          <p:cNvSpPr/>
          <p:nvPr/>
        </p:nvSpPr>
        <p:spPr>
          <a:xfrm>
            <a:off x="599832" y="3685335"/>
            <a:ext cx="5244802" cy="67615"/>
          </a:xfrm>
          <a:custGeom>
            <a:avLst/>
            <a:gdLst/>
            <a:ahLst/>
            <a:cxnLst/>
            <a:rect l="l" t="t" r="r" b="b"/>
            <a:pathLst>
              <a:path w="4679315" h="60325">
                <a:moveTo>
                  <a:pt x="0" y="60272"/>
                </a:moveTo>
                <a:lnTo>
                  <a:pt x="14817" y="24462"/>
                </a:lnTo>
                <a:lnTo>
                  <a:pt x="47144" y="2862"/>
                </a:lnTo>
                <a:lnTo>
                  <a:pt x="66522" y="0"/>
                </a:lnTo>
                <a:lnTo>
                  <a:pt x="4612566" y="0"/>
                </a:lnTo>
                <a:lnTo>
                  <a:pt x="4649714" y="11256"/>
                </a:lnTo>
                <a:lnTo>
                  <a:pt x="4664721" y="25070"/>
                </a:lnTo>
                <a:lnTo>
                  <a:pt x="66522" y="25070"/>
                </a:lnTo>
                <a:lnTo>
                  <a:pt x="59936" y="25268"/>
                </a:lnTo>
                <a:lnTo>
                  <a:pt x="12980" y="41226"/>
                </a:lnTo>
                <a:lnTo>
                  <a:pt x="1364" y="55982"/>
                </a:lnTo>
                <a:lnTo>
                  <a:pt x="0" y="60272"/>
                </a:lnTo>
                <a:close/>
              </a:path>
              <a:path w="4679315" h="60325">
                <a:moveTo>
                  <a:pt x="4679088" y="60272"/>
                </a:moveTo>
                <a:lnTo>
                  <a:pt x="4646340" y="30371"/>
                </a:lnTo>
                <a:lnTo>
                  <a:pt x="4612566" y="25070"/>
                </a:lnTo>
                <a:lnTo>
                  <a:pt x="4664721" y="25070"/>
                </a:lnTo>
                <a:lnTo>
                  <a:pt x="4678147" y="53808"/>
                </a:lnTo>
                <a:lnTo>
                  <a:pt x="4679088" y="60272"/>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34" name="object 34"/>
          <p:cNvPicPr/>
          <p:nvPr/>
        </p:nvPicPr>
        <p:blipFill>
          <a:blip r:embed="rId5" cstate="print">
            <a:duotone>
              <a:prstClr val="black"/>
              <a:schemeClr val="accent1">
                <a:tint val="45000"/>
                <a:satMod val="400000"/>
              </a:schemeClr>
            </a:duotone>
          </a:blip>
          <a:stretch>
            <a:fillRect/>
          </a:stretch>
        </p:blipFill>
        <p:spPr>
          <a:xfrm>
            <a:off x="908557" y="4031898"/>
            <a:ext cx="355930" cy="337197"/>
          </a:xfrm>
          <a:prstGeom prst="rect">
            <a:avLst/>
          </a:prstGeom>
        </p:spPr>
      </p:pic>
      <p:sp>
        <p:nvSpPr>
          <p:cNvPr id="35" name="object 35"/>
          <p:cNvSpPr txBox="1"/>
          <p:nvPr/>
        </p:nvSpPr>
        <p:spPr>
          <a:xfrm>
            <a:off x="6579845" y="2647835"/>
            <a:ext cx="2726671" cy="492069"/>
          </a:xfrm>
          <a:prstGeom prst="rect">
            <a:avLst/>
          </a:prstGeom>
        </p:spPr>
        <p:txBody>
          <a:bodyPr vert="horz" wrap="square" lIns="0" tIns="14235" rIns="0" bIns="0" rtlCol="0">
            <a:spAutoFit/>
          </a:bodyPr>
          <a:lstStyle/>
          <a:p>
            <a:pPr marL="14234">
              <a:spcBef>
                <a:spcPts val="112"/>
              </a:spcBef>
            </a:pPr>
            <a:r>
              <a:rPr sz="1177" spc="-22" dirty="0">
                <a:solidFill>
                  <a:srgbClr val="4AACD9"/>
                </a:solidFill>
                <a:latin typeface="Noto Sans JP" panose="020B0200000000000000" pitchFamily="50" charset="-128"/>
                <a:ea typeface="Noto Sans JP" panose="020B0200000000000000" pitchFamily="50" charset="-128"/>
                <a:cs typeface="PMingLiU"/>
              </a:rPr>
              <a:t>「完全成功報酬制」による費用の最小化</a:t>
            </a:r>
            <a:endParaRPr sz="1177" dirty="0">
              <a:solidFill>
                <a:srgbClr val="4AACD9"/>
              </a:solidFill>
              <a:latin typeface="Noto Sans JP" panose="020B0200000000000000" pitchFamily="50" charset="-128"/>
              <a:ea typeface="Noto Sans JP" panose="020B0200000000000000" pitchFamily="50" charset="-128"/>
              <a:cs typeface="PMingLiU"/>
            </a:endParaRPr>
          </a:p>
          <a:p>
            <a:pPr marL="14234">
              <a:spcBef>
                <a:spcPts val="946"/>
              </a:spcBef>
            </a:pPr>
            <a:r>
              <a:rPr sz="1177" spc="-17" dirty="0">
                <a:solidFill>
                  <a:srgbClr val="4AACD9"/>
                </a:solidFill>
                <a:latin typeface="Noto Sans JP" panose="020B0200000000000000" pitchFamily="50" charset="-128"/>
                <a:ea typeface="Noto Sans JP" panose="020B0200000000000000" pitchFamily="50" charset="-128"/>
                <a:cs typeface="PMingLiU"/>
              </a:rPr>
              <a:t>入社初日からプロジェクトに貢献可能</a:t>
            </a:r>
            <a:endParaRPr sz="1177" dirty="0">
              <a:solidFill>
                <a:srgbClr val="4AACD9"/>
              </a:solidFill>
              <a:latin typeface="Noto Sans JP" panose="020B0200000000000000" pitchFamily="50" charset="-128"/>
              <a:ea typeface="Noto Sans JP" panose="020B0200000000000000" pitchFamily="50" charset="-128"/>
              <a:cs typeface="PMingLiU"/>
            </a:endParaRPr>
          </a:p>
        </p:txBody>
      </p:sp>
      <p:sp>
        <p:nvSpPr>
          <p:cNvPr id="36" name="object 36"/>
          <p:cNvSpPr txBox="1"/>
          <p:nvPr/>
        </p:nvSpPr>
        <p:spPr>
          <a:xfrm>
            <a:off x="1484419" y="4006322"/>
            <a:ext cx="3475419" cy="323342"/>
          </a:xfrm>
          <a:prstGeom prst="rect">
            <a:avLst/>
          </a:prstGeom>
        </p:spPr>
        <p:txBody>
          <a:bodyPr vert="horz" wrap="square" lIns="0" tIns="12811" rIns="0" bIns="0" rtlCol="0">
            <a:spAutoFit/>
          </a:bodyPr>
          <a:lstStyle/>
          <a:p>
            <a:pPr marL="14234">
              <a:spcBef>
                <a:spcPts val="101"/>
              </a:spcBef>
            </a:pPr>
            <a:r>
              <a:rPr sz="2017" b="1" spc="-229" dirty="0">
                <a:latin typeface="Noto Sans JP" panose="020B0200000000000000" pitchFamily="50" charset="-128"/>
                <a:ea typeface="Noto Sans JP" panose="020B0200000000000000" pitchFamily="50" charset="-128"/>
                <a:cs typeface="PMingLiU"/>
              </a:rPr>
              <a:t>スピーディーな</a:t>
            </a:r>
            <a:r>
              <a:rPr sz="1961" b="1" spc="-196" dirty="0">
                <a:latin typeface="Noto Sans JP" panose="020B0200000000000000" pitchFamily="50" charset="-128"/>
                <a:ea typeface="Noto Sans JP" panose="020B0200000000000000" pitchFamily="50" charset="-128"/>
                <a:cs typeface="SimSun"/>
              </a:rPr>
              <a:t>内製</a:t>
            </a:r>
            <a:r>
              <a:rPr sz="2017" b="1" spc="-219" dirty="0">
                <a:latin typeface="Noto Sans JP" panose="020B0200000000000000" pitchFamily="50" charset="-128"/>
                <a:ea typeface="Noto Sans JP" panose="020B0200000000000000" pitchFamily="50" charset="-128"/>
                <a:cs typeface="PMingLiU"/>
              </a:rPr>
              <a:t>チームの</a:t>
            </a:r>
            <a:r>
              <a:rPr sz="1961" b="1" spc="-196" dirty="0">
                <a:latin typeface="Noto Sans JP" panose="020B0200000000000000" pitchFamily="50" charset="-128"/>
                <a:ea typeface="Noto Sans JP" panose="020B0200000000000000" pitchFamily="50" charset="-128"/>
                <a:cs typeface="SimSun"/>
              </a:rPr>
              <a:t>構</a:t>
            </a:r>
            <a:r>
              <a:rPr sz="1905" b="1" spc="-56" dirty="0">
                <a:latin typeface="Noto Sans JP" panose="020B0200000000000000" pitchFamily="50" charset="-128"/>
                <a:ea typeface="Noto Sans JP" panose="020B0200000000000000" pitchFamily="50" charset="-128"/>
                <a:cs typeface="PMingLiU"/>
              </a:rPr>
              <a:t>築</a:t>
            </a:r>
            <a:endParaRPr sz="1905" b="1" dirty="0">
              <a:latin typeface="Noto Sans JP" panose="020B0200000000000000" pitchFamily="50" charset="-128"/>
              <a:ea typeface="Noto Sans JP" panose="020B0200000000000000" pitchFamily="50" charset="-128"/>
              <a:cs typeface="PMingLiU"/>
            </a:endParaRPr>
          </a:p>
        </p:txBody>
      </p:sp>
      <p:sp>
        <p:nvSpPr>
          <p:cNvPr id="37" name="object 37"/>
          <p:cNvSpPr txBox="1"/>
          <p:nvPr/>
        </p:nvSpPr>
        <p:spPr>
          <a:xfrm>
            <a:off x="810024" y="4557179"/>
            <a:ext cx="4961331" cy="517626"/>
          </a:xfrm>
          <a:prstGeom prst="rect">
            <a:avLst/>
          </a:prstGeom>
        </p:spPr>
        <p:txBody>
          <a:bodyPr vert="horz" wrap="square" lIns="0" tIns="12811" rIns="0" bIns="0" rtlCol="0">
            <a:spAutoFit/>
          </a:bodyPr>
          <a:lstStyle/>
          <a:p>
            <a:pPr marL="14234" marR="5694" algn="just">
              <a:lnSpc>
                <a:spcPct val="133500"/>
              </a:lnSpc>
              <a:spcBef>
                <a:spcPts val="101"/>
              </a:spcBef>
            </a:pPr>
            <a:r>
              <a:rPr sz="1289" dirty="0">
                <a:latin typeface="Noto Sans JP" panose="020B0200000000000000" pitchFamily="50" charset="-128"/>
                <a:ea typeface="Noto Sans JP" panose="020B0200000000000000" pitchFamily="50" charset="-128"/>
                <a:cs typeface="PMingLiU"/>
              </a:rPr>
              <a:t>外部委託に頼らず、自社で</a:t>
            </a:r>
            <a:r>
              <a:rPr sz="1289" spc="84" dirty="0">
                <a:latin typeface="Noto Sans JP" panose="020B0200000000000000" pitchFamily="50" charset="-128"/>
                <a:ea typeface="Noto Sans JP" panose="020B0200000000000000" pitchFamily="50" charset="-128"/>
                <a:cs typeface="Trebuchet MS"/>
              </a:rPr>
              <a:t>AI</a:t>
            </a:r>
            <a:r>
              <a:rPr sz="1289" spc="-6" dirty="0">
                <a:latin typeface="Noto Sans JP" panose="020B0200000000000000" pitchFamily="50" charset="-128"/>
                <a:ea typeface="Noto Sans JP" panose="020B0200000000000000" pitchFamily="50" charset="-128"/>
                <a:cs typeface="PMingLiU"/>
              </a:rPr>
              <a:t>技術をハンドリングできる強力な内製チームをスピーディーに立ち上げ、組織の技術力を強化し</a:t>
            </a:r>
            <a:r>
              <a:rPr sz="1289" spc="-22" dirty="0">
                <a:latin typeface="Noto Sans JP" panose="020B0200000000000000" pitchFamily="50" charset="-128"/>
                <a:ea typeface="Noto Sans JP" panose="020B0200000000000000" pitchFamily="50" charset="-128"/>
                <a:cs typeface="PMingLiU"/>
              </a:rPr>
              <a:t>ます。</a:t>
            </a:r>
            <a:endParaRPr sz="1289" dirty="0">
              <a:latin typeface="Noto Sans JP" panose="020B0200000000000000" pitchFamily="50" charset="-128"/>
              <a:ea typeface="Noto Sans JP" panose="020B0200000000000000" pitchFamily="50" charset="-128"/>
              <a:cs typeface="PMingLiU"/>
            </a:endParaRPr>
          </a:p>
        </p:txBody>
      </p:sp>
      <p:pic>
        <p:nvPicPr>
          <p:cNvPr id="39" name="object 39"/>
          <p:cNvPicPr/>
          <p:nvPr/>
        </p:nvPicPr>
        <p:blipFill>
          <a:blip r:embed="rId3" cstate="print">
            <a:duotone>
              <a:prstClr val="black"/>
              <a:schemeClr val="accent1">
                <a:tint val="45000"/>
                <a:satMod val="400000"/>
              </a:schemeClr>
            </a:duotone>
          </a:blip>
          <a:stretch>
            <a:fillRect/>
          </a:stretch>
        </p:blipFill>
        <p:spPr>
          <a:xfrm>
            <a:off x="824260" y="5586752"/>
            <a:ext cx="149865" cy="149865"/>
          </a:xfrm>
          <a:prstGeom prst="rect">
            <a:avLst/>
          </a:prstGeom>
        </p:spPr>
      </p:pic>
      <p:pic>
        <p:nvPicPr>
          <p:cNvPr id="40" name="object 40"/>
          <p:cNvPicPr/>
          <p:nvPr/>
        </p:nvPicPr>
        <p:blipFill>
          <a:blip r:embed="rId3" cstate="print">
            <a:duotone>
              <a:prstClr val="black"/>
              <a:schemeClr val="accent1">
                <a:tint val="45000"/>
                <a:satMod val="400000"/>
              </a:schemeClr>
            </a:duotone>
          </a:blip>
          <a:stretch>
            <a:fillRect/>
          </a:stretch>
        </p:blipFill>
        <p:spPr>
          <a:xfrm>
            <a:off x="824260" y="5886482"/>
            <a:ext cx="149865" cy="149865"/>
          </a:xfrm>
          <a:prstGeom prst="rect">
            <a:avLst/>
          </a:prstGeom>
        </p:spPr>
      </p:pic>
      <p:sp>
        <p:nvSpPr>
          <p:cNvPr id="41" name="object 41"/>
          <p:cNvSpPr/>
          <p:nvPr/>
        </p:nvSpPr>
        <p:spPr>
          <a:xfrm>
            <a:off x="6144483" y="3699384"/>
            <a:ext cx="5245513" cy="2599269"/>
          </a:xfrm>
          <a:custGeom>
            <a:avLst/>
            <a:gdLst/>
            <a:ahLst/>
            <a:cxnLst/>
            <a:rect l="l" t="t" r="r" b="b"/>
            <a:pathLst>
              <a:path w="4679950" h="2319020">
                <a:moveTo>
                  <a:pt x="4617288" y="2318983"/>
                </a:moveTo>
                <a:lnTo>
                  <a:pt x="62464" y="2318983"/>
                </a:lnTo>
                <a:lnTo>
                  <a:pt x="58116" y="2318555"/>
                </a:lnTo>
                <a:lnTo>
                  <a:pt x="22685" y="2302506"/>
                </a:lnTo>
                <a:lnTo>
                  <a:pt x="2141" y="2269478"/>
                </a:lnTo>
                <a:lnTo>
                  <a:pt x="0" y="2256520"/>
                </a:lnTo>
                <a:lnTo>
                  <a:pt x="0" y="2252130"/>
                </a:lnTo>
                <a:lnTo>
                  <a:pt x="0" y="50751"/>
                </a:lnTo>
                <a:lnTo>
                  <a:pt x="22685" y="13387"/>
                </a:lnTo>
                <a:lnTo>
                  <a:pt x="62464" y="0"/>
                </a:lnTo>
                <a:lnTo>
                  <a:pt x="4617288" y="0"/>
                </a:lnTo>
                <a:lnTo>
                  <a:pt x="4657066" y="13387"/>
                </a:lnTo>
                <a:lnTo>
                  <a:pt x="4679322" y="47219"/>
                </a:lnTo>
                <a:lnTo>
                  <a:pt x="4679751" y="50751"/>
                </a:lnTo>
                <a:lnTo>
                  <a:pt x="4679751" y="2256520"/>
                </a:lnTo>
                <a:lnTo>
                  <a:pt x="4666045" y="2292922"/>
                </a:lnTo>
                <a:lnTo>
                  <a:pt x="4634426" y="2315575"/>
                </a:lnTo>
                <a:lnTo>
                  <a:pt x="4621634" y="2318555"/>
                </a:lnTo>
                <a:lnTo>
                  <a:pt x="4617288" y="2318983"/>
                </a:lnTo>
                <a:close/>
              </a:path>
            </a:pathLst>
          </a:custGeom>
          <a:solidFill>
            <a:schemeClr val="tx1">
              <a:alpha val="10198"/>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2" name="object 42"/>
          <p:cNvSpPr/>
          <p:nvPr/>
        </p:nvSpPr>
        <p:spPr>
          <a:xfrm>
            <a:off x="6144855" y="3685335"/>
            <a:ext cx="5244801" cy="67615"/>
          </a:xfrm>
          <a:custGeom>
            <a:avLst/>
            <a:gdLst/>
            <a:ahLst/>
            <a:cxnLst/>
            <a:rect l="l" t="t" r="r" b="b"/>
            <a:pathLst>
              <a:path w="4679315" h="60325">
                <a:moveTo>
                  <a:pt x="0" y="60272"/>
                </a:moveTo>
                <a:lnTo>
                  <a:pt x="14817" y="24462"/>
                </a:lnTo>
                <a:lnTo>
                  <a:pt x="47144" y="2862"/>
                </a:lnTo>
                <a:lnTo>
                  <a:pt x="66522" y="0"/>
                </a:lnTo>
                <a:lnTo>
                  <a:pt x="4612566" y="0"/>
                </a:lnTo>
                <a:lnTo>
                  <a:pt x="4649715" y="11256"/>
                </a:lnTo>
                <a:lnTo>
                  <a:pt x="4664722" y="25070"/>
                </a:lnTo>
                <a:lnTo>
                  <a:pt x="66522" y="25070"/>
                </a:lnTo>
                <a:lnTo>
                  <a:pt x="59936" y="25268"/>
                </a:lnTo>
                <a:lnTo>
                  <a:pt x="12980" y="41226"/>
                </a:lnTo>
                <a:lnTo>
                  <a:pt x="1364" y="55982"/>
                </a:lnTo>
                <a:lnTo>
                  <a:pt x="0" y="60272"/>
                </a:lnTo>
                <a:close/>
              </a:path>
              <a:path w="4679315" h="60325">
                <a:moveTo>
                  <a:pt x="4679088" y="60272"/>
                </a:moveTo>
                <a:lnTo>
                  <a:pt x="4646340" y="30371"/>
                </a:lnTo>
                <a:lnTo>
                  <a:pt x="4612566" y="25070"/>
                </a:lnTo>
                <a:lnTo>
                  <a:pt x="4664722" y="25070"/>
                </a:lnTo>
                <a:lnTo>
                  <a:pt x="4678147" y="53808"/>
                </a:lnTo>
                <a:lnTo>
                  <a:pt x="4679088" y="60272"/>
                </a:lnTo>
                <a:close/>
              </a:path>
            </a:pathLst>
          </a:custGeom>
          <a:solidFill>
            <a:srgbClr val="4AACD9"/>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45" name="object 45"/>
          <p:cNvPicPr/>
          <p:nvPr/>
        </p:nvPicPr>
        <p:blipFill>
          <a:blip r:embed="rId6" cstate="print">
            <a:duotone>
              <a:prstClr val="black"/>
              <a:schemeClr val="accent1">
                <a:tint val="45000"/>
                <a:satMod val="400000"/>
              </a:schemeClr>
            </a:duotone>
          </a:blip>
          <a:stretch>
            <a:fillRect/>
          </a:stretch>
        </p:blipFill>
        <p:spPr>
          <a:xfrm>
            <a:off x="6453581" y="4031898"/>
            <a:ext cx="355930" cy="337197"/>
          </a:xfrm>
          <a:prstGeom prst="rect">
            <a:avLst/>
          </a:prstGeom>
        </p:spPr>
      </p:pic>
      <p:sp>
        <p:nvSpPr>
          <p:cNvPr id="46" name="object 46"/>
          <p:cNvSpPr txBox="1"/>
          <p:nvPr/>
        </p:nvSpPr>
        <p:spPr>
          <a:xfrm>
            <a:off x="1034823" y="5586752"/>
            <a:ext cx="2126675" cy="492069"/>
          </a:xfrm>
          <a:prstGeom prst="rect">
            <a:avLst/>
          </a:prstGeom>
        </p:spPr>
        <p:txBody>
          <a:bodyPr vert="horz" wrap="square" lIns="0" tIns="14235" rIns="0" bIns="0" rtlCol="0">
            <a:spAutoFit/>
          </a:bodyPr>
          <a:lstStyle/>
          <a:p>
            <a:pPr marL="14234">
              <a:spcBef>
                <a:spcPts val="112"/>
              </a:spcBef>
            </a:pPr>
            <a:r>
              <a:rPr sz="1177" spc="-22" dirty="0">
                <a:solidFill>
                  <a:srgbClr val="4AACD9"/>
                </a:solidFill>
                <a:latin typeface="Noto Sans JP" panose="020B0200000000000000" pitchFamily="50" charset="-128"/>
                <a:ea typeface="Noto Sans JP" panose="020B0200000000000000" pitchFamily="50" charset="-128"/>
                <a:cs typeface="PMingLiU"/>
              </a:rPr>
              <a:t>ノウハウを社内に蓄積</a:t>
            </a:r>
            <a:endParaRPr sz="1177" dirty="0">
              <a:solidFill>
                <a:srgbClr val="4AACD9"/>
              </a:solidFill>
              <a:latin typeface="Noto Sans JP" panose="020B0200000000000000" pitchFamily="50" charset="-128"/>
              <a:ea typeface="Noto Sans JP" panose="020B0200000000000000" pitchFamily="50" charset="-128"/>
              <a:cs typeface="PMingLiU"/>
            </a:endParaRPr>
          </a:p>
          <a:p>
            <a:pPr marL="14234">
              <a:spcBef>
                <a:spcPts val="946"/>
              </a:spcBef>
            </a:pPr>
            <a:r>
              <a:rPr sz="1177" spc="-22" dirty="0">
                <a:solidFill>
                  <a:srgbClr val="4AACD9"/>
                </a:solidFill>
                <a:latin typeface="Noto Sans JP" panose="020B0200000000000000" pitchFamily="50" charset="-128"/>
                <a:ea typeface="Noto Sans JP" panose="020B0200000000000000" pitchFamily="50" charset="-128"/>
                <a:cs typeface="PMingLiU"/>
              </a:rPr>
              <a:t>迅速な意思決定のための内製化</a:t>
            </a:r>
            <a:endParaRPr sz="1177" dirty="0">
              <a:solidFill>
                <a:srgbClr val="4AACD9"/>
              </a:solidFill>
              <a:latin typeface="Noto Sans JP" panose="020B0200000000000000" pitchFamily="50" charset="-128"/>
              <a:ea typeface="Noto Sans JP" panose="020B0200000000000000" pitchFamily="50" charset="-128"/>
              <a:cs typeface="PMingLiU"/>
            </a:endParaRPr>
          </a:p>
        </p:txBody>
      </p:sp>
      <p:sp>
        <p:nvSpPr>
          <p:cNvPr id="47" name="object 47"/>
          <p:cNvSpPr txBox="1"/>
          <p:nvPr/>
        </p:nvSpPr>
        <p:spPr>
          <a:xfrm>
            <a:off x="7029442" y="4002809"/>
            <a:ext cx="1522409" cy="326935"/>
          </a:xfrm>
          <a:prstGeom prst="rect">
            <a:avLst/>
          </a:prstGeom>
        </p:spPr>
        <p:txBody>
          <a:bodyPr vert="horz" wrap="square" lIns="0" tIns="16369" rIns="0" bIns="0" rtlCol="0">
            <a:spAutoFit/>
          </a:bodyPr>
          <a:lstStyle/>
          <a:p>
            <a:pPr marL="14234">
              <a:spcBef>
                <a:spcPts val="128"/>
              </a:spcBef>
            </a:pPr>
            <a:r>
              <a:rPr sz="1737" b="1" spc="134" dirty="0">
                <a:latin typeface="Noto Sans JP" panose="020B0200000000000000" pitchFamily="50" charset="-128"/>
                <a:ea typeface="Noto Sans JP" panose="020B0200000000000000" pitchFamily="50" charset="-128"/>
                <a:cs typeface="Yu Gothic"/>
              </a:rPr>
              <a:t>DX</a:t>
            </a:r>
            <a:r>
              <a:rPr sz="1961" b="1" spc="-196" dirty="0">
                <a:latin typeface="Noto Sans JP" panose="020B0200000000000000" pitchFamily="50" charset="-128"/>
                <a:ea typeface="Noto Sans JP" panose="020B0200000000000000" pitchFamily="50" charset="-128"/>
                <a:cs typeface="SimSun"/>
              </a:rPr>
              <a:t>推</a:t>
            </a:r>
            <a:r>
              <a:rPr sz="2017" b="1" spc="-235" dirty="0">
                <a:latin typeface="Noto Sans JP" panose="020B0200000000000000" pitchFamily="50" charset="-128"/>
                <a:ea typeface="Noto Sans JP" panose="020B0200000000000000" pitchFamily="50" charset="-128"/>
                <a:cs typeface="PMingLiU"/>
              </a:rPr>
              <a:t>進の</a:t>
            </a:r>
            <a:r>
              <a:rPr sz="1961" b="1" spc="-196" dirty="0">
                <a:latin typeface="Noto Sans JP" panose="020B0200000000000000" pitchFamily="50" charset="-128"/>
                <a:ea typeface="Noto Sans JP" panose="020B0200000000000000" pitchFamily="50" charset="-128"/>
                <a:cs typeface="PMingLiU"/>
              </a:rPr>
              <a:t>加</a:t>
            </a:r>
            <a:r>
              <a:rPr sz="2017" b="1" spc="-128" dirty="0">
                <a:latin typeface="Noto Sans JP" panose="020B0200000000000000" pitchFamily="50" charset="-128"/>
                <a:ea typeface="Noto Sans JP" panose="020B0200000000000000" pitchFamily="50" charset="-128"/>
                <a:cs typeface="PMingLiU"/>
              </a:rPr>
              <a:t>速</a:t>
            </a:r>
            <a:endParaRPr sz="2017" b="1" dirty="0">
              <a:latin typeface="Noto Sans JP" panose="020B0200000000000000" pitchFamily="50" charset="-128"/>
              <a:ea typeface="Noto Sans JP" panose="020B0200000000000000" pitchFamily="50" charset="-128"/>
              <a:cs typeface="PMingLiU"/>
            </a:endParaRPr>
          </a:p>
        </p:txBody>
      </p:sp>
      <p:sp>
        <p:nvSpPr>
          <p:cNvPr id="48" name="object 48"/>
          <p:cNvSpPr txBox="1"/>
          <p:nvPr/>
        </p:nvSpPr>
        <p:spPr>
          <a:xfrm>
            <a:off x="6355046" y="4557180"/>
            <a:ext cx="5034610" cy="807128"/>
          </a:xfrm>
          <a:prstGeom prst="rect">
            <a:avLst/>
          </a:prstGeom>
        </p:spPr>
        <p:txBody>
          <a:bodyPr vert="horz" wrap="square" lIns="0" tIns="12811" rIns="0" bIns="0" rtlCol="0">
            <a:spAutoFit/>
          </a:bodyPr>
          <a:lstStyle/>
          <a:p>
            <a:pPr marL="14234" marR="5694">
              <a:lnSpc>
                <a:spcPct val="133500"/>
              </a:lnSpc>
              <a:spcBef>
                <a:spcPts val="101"/>
              </a:spcBef>
            </a:pPr>
            <a:r>
              <a:rPr sz="1289" dirty="0">
                <a:latin typeface="Noto Sans JP" panose="020B0200000000000000" pitchFamily="50" charset="-128"/>
                <a:ea typeface="Noto Sans JP" panose="020B0200000000000000" pitchFamily="50" charset="-128"/>
                <a:cs typeface="PMingLiU"/>
              </a:rPr>
              <a:t>最新の</a:t>
            </a:r>
            <a:r>
              <a:rPr sz="1289" spc="84" dirty="0">
                <a:latin typeface="Noto Sans JP" panose="020B0200000000000000" pitchFamily="50" charset="-128"/>
                <a:ea typeface="Noto Sans JP" panose="020B0200000000000000" pitchFamily="50" charset="-128"/>
                <a:cs typeface="Trebuchet MS"/>
              </a:rPr>
              <a:t>AI</a:t>
            </a:r>
            <a:r>
              <a:rPr sz="1289" dirty="0">
                <a:latin typeface="Noto Sans JP" panose="020B0200000000000000" pitchFamily="50" charset="-128"/>
                <a:ea typeface="Noto Sans JP" panose="020B0200000000000000" pitchFamily="50" charset="-128"/>
                <a:cs typeface="PMingLiU"/>
              </a:rPr>
              <a:t>技術を活用できる人材を確保することで、全社的なデジタルトランスフォーメーション</a:t>
            </a:r>
            <a:r>
              <a:rPr sz="1289" spc="123" dirty="0">
                <a:latin typeface="Noto Sans JP" panose="020B0200000000000000" pitchFamily="50" charset="-128"/>
                <a:ea typeface="Noto Sans JP" panose="020B0200000000000000" pitchFamily="50" charset="-128"/>
                <a:cs typeface="PMingLiU"/>
              </a:rPr>
              <a:t>（</a:t>
            </a:r>
            <a:r>
              <a:rPr sz="1289" spc="123" dirty="0">
                <a:latin typeface="Noto Sans JP" panose="020B0200000000000000" pitchFamily="50" charset="-128"/>
                <a:ea typeface="Noto Sans JP" panose="020B0200000000000000" pitchFamily="50" charset="-128"/>
                <a:cs typeface="Trebuchet MS"/>
              </a:rPr>
              <a:t>DX</a:t>
            </a:r>
            <a:r>
              <a:rPr sz="1289" spc="123" dirty="0">
                <a:latin typeface="Noto Sans JP" panose="020B0200000000000000" pitchFamily="50" charset="-128"/>
                <a:ea typeface="Noto Sans JP" panose="020B0200000000000000" pitchFamily="50" charset="-128"/>
                <a:cs typeface="PMingLiU"/>
              </a:rPr>
              <a:t>）</a:t>
            </a:r>
            <a:r>
              <a:rPr sz="1289" dirty="0">
                <a:latin typeface="Noto Sans JP" panose="020B0200000000000000" pitchFamily="50" charset="-128"/>
                <a:ea typeface="Noto Sans JP" panose="020B0200000000000000" pitchFamily="50" charset="-128"/>
                <a:cs typeface="PMingLiU"/>
              </a:rPr>
              <a:t>を力強く推進しま</a:t>
            </a:r>
          </a:p>
          <a:p>
            <a:pPr marL="14234">
              <a:spcBef>
                <a:spcPts val="521"/>
              </a:spcBef>
            </a:pPr>
            <a:r>
              <a:rPr sz="1289" spc="-28" dirty="0">
                <a:latin typeface="Noto Sans JP" panose="020B0200000000000000" pitchFamily="50" charset="-128"/>
                <a:ea typeface="Noto Sans JP" panose="020B0200000000000000" pitchFamily="50" charset="-128"/>
                <a:cs typeface="PMingLiU"/>
              </a:rPr>
              <a:t>す。</a:t>
            </a:r>
            <a:endParaRPr sz="1289" dirty="0">
              <a:latin typeface="Noto Sans JP" panose="020B0200000000000000" pitchFamily="50" charset="-128"/>
              <a:ea typeface="Noto Sans JP" panose="020B0200000000000000" pitchFamily="50" charset="-128"/>
              <a:cs typeface="PMingLiU"/>
            </a:endParaRPr>
          </a:p>
        </p:txBody>
      </p:sp>
      <p:pic>
        <p:nvPicPr>
          <p:cNvPr id="50" name="object 50"/>
          <p:cNvPicPr/>
          <p:nvPr/>
        </p:nvPicPr>
        <p:blipFill>
          <a:blip r:embed="rId3" cstate="print">
            <a:duotone>
              <a:prstClr val="black"/>
              <a:schemeClr val="accent1">
                <a:tint val="45000"/>
                <a:satMod val="400000"/>
              </a:schemeClr>
            </a:duotone>
          </a:blip>
          <a:stretch>
            <a:fillRect/>
          </a:stretch>
        </p:blipFill>
        <p:spPr>
          <a:xfrm>
            <a:off x="6369282" y="5586752"/>
            <a:ext cx="149865" cy="149865"/>
          </a:xfrm>
          <a:prstGeom prst="rect">
            <a:avLst/>
          </a:prstGeom>
        </p:spPr>
      </p:pic>
      <p:pic>
        <p:nvPicPr>
          <p:cNvPr id="51" name="object 51"/>
          <p:cNvPicPr/>
          <p:nvPr/>
        </p:nvPicPr>
        <p:blipFill>
          <a:blip r:embed="rId3" cstate="print">
            <a:duotone>
              <a:prstClr val="black"/>
              <a:schemeClr val="accent1">
                <a:tint val="45000"/>
                <a:satMod val="400000"/>
              </a:schemeClr>
            </a:duotone>
          </a:blip>
          <a:stretch>
            <a:fillRect/>
          </a:stretch>
        </p:blipFill>
        <p:spPr>
          <a:xfrm>
            <a:off x="6369282" y="5886483"/>
            <a:ext cx="149865" cy="149865"/>
          </a:xfrm>
          <a:prstGeom prst="rect">
            <a:avLst/>
          </a:prstGeom>
        </p:spPr>
      </p:pic>
      <p:sp>
        <p:nvSpPr>
          <p:cNvPr id="52" name="object 52"/>
          <p:cNvSpPr txBox="1"/>
          <p:nvPr/>
        </p:nvSpPr>
        <p:spPr>
          <a:xfrm>
            <a:off x="6579845" y="5568430"/>
            <a:ext cx="1677568" cy="492069"/>
          </a:xfrm>
          <a:prstGeom prst="rect">
            <a:avLst/>
          </a:prstGeom>
        </p:spPr>
        <p:txBody>
          <a:bodyPr vert="horz" wrap="square" lIns="0" tIns="14235" rIns="0" bIns="0" rtlCol="0">
            <a:spAutoFit/>
          </a:bodyPr>
          <a:lstStyle/>
          <a:p>
            <a:pPr marL="14234">
              <a:spcBef>
                <a:spcPts val="112"/>
              </a:spcBef>
            </a:pPr>
            <a:r>
              <a:rPr sz="1177" dirty="0">
                <a:solidFill>
                  <a:srgbClr val="4AACD9"/>
                </a:solidFill>
                <a:latin typeface="Noto Sans JP" panose="020B0200000000000000" pitchFamily="50" charset="-128"/>
                <a:ea typeface="Noto Sans JP" panose="020B0200000000000000" pitchFamily="50" charset="-128"/>
                <a:cs typeface="PMingLiU"/>
              </a:rPr>
              <a:t>最新</a:t>
            </a:r>
            <a:r>
              <a:rPr sz="1177" spc="56" dirty="0">
                <a:solidFill>
                  <a:srgbClr val="4AACD9"/>
                </a:solidFill>
                <a:latin typeface="Noto Sans JP" panose="020B0200000000000000" pitchFamily="50" charset="-128"/>
                <a:ea typeface="Noto Sans JP" panose="020B0200000000000000" pitchFamily="50" charset="-128"/>
                <a:cs typeface="Trebuchet MS"/>
              </a:rPr>
              <a:t>AI</a:t>
            </a:r>
            <a:r>
              <a:rPr sz="1177" spc="-22" dirty="0">
                <a:solidFill>
                  <a:srgbClr val="4AACD9"/>
                </a:solidFill>
                <a:latin typeface="Noto Sans JP" panose="020B0200000000000000" pitchFamily="50" charset="-128"/>
                <a:ea typeface="Noto Sans JP" panose="020B0200000000000000" pitchFamily="50" charset="-128"/>
                <a:cs typeface="PMingLiU"/>
              </a:rPr>
              <a:t>技術の実装可能</a:t>
            </a:r>
            <a:endParaRPr sz="1177" dirty="0">
              <a:solidFill>
                <a:srgbClr val="4AACD9"/>
              </a:solidFill>
              <a:latin typeface="Noto Sans JP" panose="020B0200000000000000" pitchFamily="50" charset="-128"/>
              <a:ea typeface="Noto Sans JP" panose="020B0200000000000000" pitchFamily="50" charset="-128"/>
              <a:cs typeface="PMingLiU"/>
            </a:endParaRPr>
          </a:p>
          <a:p>
            <a:pPr marL="14234">
              <a:spcBef>
                <a:spcPts val="946"/>
              </a:spcBef>
            </a:pPr>
            <a:r>
              <a:rPr sz="1177" spc="-22" dirty="0">
                <a:solidFill>
                  <a:srgbClr val="4AACD9"/>
                </a:solidFill>
                <a:latin typeface="Noto Sans JP" panose="020B0200000000000000" pitchFamily="50" charset="-128"/>
                <a:ea typeface="Noto Sans JP" panose="020B0200000000000000" pitchFamily="50" charset="-128"/>
                <a:cs typeface="PMingLiU"/>
              </a:rPr>
              <a:t>全体のデジタル化を促進</a:t>
            </a:r>
            <a:endParaRPr sz="1177" dirty="0">
              <a:solidFill>
                <a:srgbClr val="4AACD9"/>
              </a:solidFill>
              <a:latin typeface="Noto Sans JP" panose="020B0200000000000000" pitchFamily="50" charset="-128"/>
              <a:ea typeface="Noto Sans JP" panose="020B0200000000000000" pitchFamily="50" charset="-128"/>
              <a:cs typeface="PMingLiU"/>
            </a:endParaRPr>
          </a:p>
        </p:txBody>
      </p:sp>
      <p:sp>
        <p:nvSpPr>
          <p:cNvPr id="53" name="object 53"/>
          <p:cNvSpPr txBox="1"/>
          <p:nvPr/>
        </p:nvSpPr>
        <p:spPr>
          <a:xfrm>
            <a:off x="3739119" y="6442522"/>
            <a:ext cx="4521674" cy="200545"/>
          </a:xfrm>
          <a:prstGeom prst="rect">
            <a:avLst/>
          </a:prstGeom>
        </p:spPr>
        <p:txBody>
          <a:bodyPr vert="horz" wrap="square" lIns="0" tIns="19217" rIns="0" bIns="0" rtlCol="0">
            <a:spAutoFit/>
          </a:bodyPr>
          <a:lstStyle/>
          <a:p>
            <a:pPr marL="14234">
              <a:spcBef>
                <a:spcPts val="151"/>
              </a:spcBef>
            </a:pPr>
            <a:r>
              <a:rPr sz="1177" spc="-11" dirty="0">
                <a:latin typeface="Noto Sans JP" panose="020B0200000000000000" pitchFamily="50" charset="-128"/>
                <a:ea typeface="Noto Sans JP" panose="020B0200000000000000" pitchFamily="50" charset="-128"/>
                <a:cs typeface="PMingLiU"/>
              </a:rPr>
              <a:t>「貴社の</a:t>
            </a:r>
            <a:r>
              <a:rPr sz="1177" i="1" spc="56" dirty="0">
                <a:latin typeface="Noto Sans JP" panose="020B0200000000000000" pitchFamily="50" charset="-128"/>
                <a:ea typeface="Noto Sans JP" panose="020B0200000000000000" pitchFamily="50" charset="-128"/>
                <a:cs typeface="Trebuchet MS"/>
              </a:rPr>
              <a:t>AI</a:t>
            </a:r>
            <a:r>
              <a:rPr sz="1177" spc="-28" dirty="0">
                <a:latin typeface="Noto Sans JP" panose="020B0200000000000000" pitchFamily="50" charset="-128"/>
                <a:ea typeface="Noto Sans JP" panose="020B0200000000000000" pitchFamily="50" charset="-128"/>
                <a:cs typeface="PMingLiU"/>
              </a:rPr>
              <a:t>戦略を、構想から実装へ。私たちがお手伝いします。」</a:t>
            </a:r>
            <a:endParaRPr sz="1177" dirty="0">
              <a:latin typeface="Noto Sans JP" panose="020B0200000000000000" pitchFamily="50" charset="-128"/>
              <a:ea typeface="Noto Sans JP" panose="020B0200000000000000" pitchFamily="50" charset="-128"/>
              <a:cs typeface="PMingLiU"/>
            </a:endParaRPr>
          </a:p>
        </p:txBody>
      </p:sp>
      <p:sp>
        <p:nvSpPr>
          <p:cNvPr id="3" name="object 5">
            <a:extLst>
              <a:ext uri="{FF2B5EF4-FFF2-40B4-BE49-F238E27FC236}">
                <a16:creationId xmlns:a16="http://schemas.microsoft.com/office/drawing/2014/main" id="{B3665AB9-3854-947C-BB6D-1D8BC8DAD797}"/>
              </a:ext>
            </a:extLst>
          </p:cNvPr>
          <p:cNvSpPr/>
          <p:nvPr/>
        </p:nvSpPr>
        <p:spPr>
          <a:xfrm>
            <a:off x="748730" y="651294"/>
            <a:ext cx="10800277" cy="18219"/>
          </a:xfrm>
          <a:custGeom>
            <a:avLst/>
            <a:gdLst/>
            <a:ahLst/>
            <a:cxnLst/>
            <a:rect l="l" t="t" r="r" b="b"/>
            <a:pathLst>
              <a:path w="9627235" h="17144">
                <a:moveTo>
                  <a:pt x="9626918" y="16713"/>
                </a:moveTo>
                <a:lnTo>
                  <a:pt x="0" y="16713"/>
                </a:lnTo>
                <a:lnTo>
                  <a:pt x="0" y="0"/>
                </a:lnTo>
                <a:lnTo>
                  <a:pt x="9626918" y="0"/>
                </a:lnTo>
                <a:lnTo>
                  <a:pt x="9626918" y="16713"/>
                </a:lnTo>
                <a:close/>
              </a:path>
            </a:pathLst>
          </a:custGeom>
          <a:solidFill>
            <a:schemeClr val="tx1">
              <a:alpha val="19999"/>
            </a:schemeClr>
          </a:solidFill>
        </p:spPr>
        <p:txBody>
          <a:bodyPr wrap="square" lIns="0" tIns="0" rIns="0" bIns="0" rtlCol="0"/>
          <a:lstStyle/>
          <a:p>
            <a:endParaRPr>
              <a:latin typeface="Noto Sans JP" panose="020B0200000000000000" pitchFamily="50" charset="-128"/>
              <a:ea typeface="Noto Sans JP" panose="020B0200000000000000" pitchFamily="50" charset="-128"/>
            </a:endParaRPr>
          </a:p>
        </p:txBody>
      </p:sp>
      <p:pic>
        <p:nvPicPr>
          <p:cNvPr id="2" name="図 1">
            <a:extLst>
              <a:ext uri="{FF2B5EF4-FFF2-40B4-BE49-F238E27FC236}">
                <a16:creationId xmlns:a16="http://schemas.microsoft.com/office/drawing/2014/main" id="{4614EDF1-D429-43E0-A156-2CE5BA3090A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4357" y="0"/>
            <a:ext cx="1815556" cy="1021251"/>
          </a:xfrm>
          <a:prstGeom prst="rect">
            <a:avLst/>
          </a:prstGeom>
        </p:spPr>
      </p:pic>
      <p:sp>
        <p:nvSpPr>
          <p:cNvPr id="6" name="object 24">
            <a:extLst>
              <a:ext uri="{FF2B5EF4-FFF2-40B4-BE49-F238E27FC236}">
                <a16:creationId xmlns:a16="http://schemas.microsoft.com/office/drawing/2014/main" id="{783B96A1-D60D-4DDD-C367-E59DDBA05590}"/>
              </a:ext>
            </a:extLst>
          </p:cNvPr>
          <p:cNvSpPr/>
          <p:nvPr/>
        </p:nvSpPr>
        <p:spPr>
          <a:xfrm>
            <a:off x="828619" y="3947473"/>
            <a:ext cx="506045" cy="506045"/>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38" name="object 24">
            <a:extLst>
              <a:ext uri="{FF2B5EF4-FFF2-40B4-BE49-F238E27FC236}">
                <a16:creationId xmlns:a16="http://schemas.microsoft.com/office/drawing/2014/main" id="{B67A52FC-DA4A-C78F-9E5A-BEC040F61473}"/>
              </a:ext>
            </a:extLst>
          </p:cNvPr>
          <p:cNvSpPr/>
          <p:nvPr/>
        </p:nvSpPr>
        <p:spPr>
          <a:xfrm>
            <a:off x="6373642" y="3937452"/>
            <a:ext cx="506045" cy="506045"/>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49" name="object 24">
            <a:extLst>
              <a:ext uri="{FF2B5EF4-FFF2-40B4-BE49-F238E27FC236}">
                <a16:creationId xmlns:a16="http://schemas.microsoft.com/office/drawing/2014/main" id="{0A5A2375-4812-A685-601F-5AFD142C1449}"/>
              </a:ext>
            </a:extLst>
          </p:cNvPr>
          <p:cNvSpPr/>
          <p:nvPr/>
        </p:nvSpPr>
        <p:spPr>
          <a:xfrm>
            <a:off x="6394799" y="1290289"/>
            <a:ext cx="506045" cy="506045"/>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
        <p:nvSpPr>
          <p:cNvPr id="54" name="object 24">
            <a:extLst>
              <a:ext uri="{FF2B5EF4-FFF2-40B4-BE49-F238E27FC236}">
                <a16:creationId xmlns:a16="http://schemas.microsoft.com/office/drawing/2014/main" id="{585D62E0-2F52-19E3-C579-762FD2B9B6AE}"/>
              </a:ext>
            </a:extLst>
          </p:cNvPr>
          <p:cNvSpPr/>
          <p:nvPr/>
        </p:nvSpPr>
        <p:spPr>
          <a:xfrm>
            <a:off x="832887" y="1296728"/>
            <a:ext cx="506045" cy="506045"/>
          </a:xfrm>
          <a:custGeom>
            <a:avLst/>
            <a:gdLst/>
            <a:ahLst/>
            <a:cxnLst/>
            <a:rect l="l" t="t" r="r" b="b"/>
            <a:pathLst>
              <a:path w="318135" h="318135">
                <a:moveTo>
                  <a:pt x="158777" y="317554"/>
                </a:moveTo>
                <a:lnTo>
                  <a:pt x="120187" y="312794"/>
                </a:lnTo>
                <a:lnTo>
                  <a:pt x="83928" y="298807"/>
                </a:lnTo>
                <a:lnTo>
                  <a:pt x="52154" y="276430"/>
                </a:lnTo>
                <a:lnTo>
                  <a:pt x="26758" y="246988"/>
                </a:lnTo>
                <a:lnTo>
                  <a:pt x="9276" y="212258"/>
                </a:lnTo>
                <a:lnTo>
                  <a:pt x="762" y="174340"/>
                </a:lnTo>
                <a:lnTo>
                  <a:pt x="0" y="158777"/>
                </a:lnTo>
                <a:lnTo>
                  <a:pt x="190" y="150976"/>
                </a:lnTo>
                <a:lnTo>
                  <a:pt x="6834" y="112685"/>
                </a:lnTo>
                <a:lnTo>
                  <a:pt x="22583" y="77156"/>
                </a:lnTo>
                <a:lnTo>
                  <a:pt x="46504" y="46504"/>
                </a:lnTo>
                <a:lnTo>
                  <a:pt x="77156" y="22583"/>
                </a:lnTo>
                <a:lnTo>
                  <a:pt x="112685" y="6834"/>
                </a:lnTo>
                <a:lnTo>
                  <a:pt x="150976" y="190"/>
                </a:lnTo>
                <a:lnTo>
                  <a:pt x="158777" y="0"/>
                </a:lnTo>
                <a:lnTo>
                  <a:pt x="166577" y="190"/>
                </a:lnTo>
                <a:lnTo>
                  <a:pt x="204867" y="6834"/>
                </a:lnTo>
                <a:lnTo>
                  <a:pt x="240396" y="22583"/>
                </a:lnTo>
                <a:lnTo>
                  <a:pt x="271049" y="46504"/>
                </a:lnTo>
                <a:lnTo>
                  <a:pt x="294970" y="77156"/>
                </a:lnTo>
                <a:lnTo>
                  <a:pt x="310718" y="112685"/>
                </a:lnTo>
                <a:lnTo>
                  <a:pt x="317363" y="150976"/>
                </a:lnTo>
                <a:lnTo>
                  <a:pt x="317554" y="158777"/>
                </a:lnTo>
                <a:lnTo>
                  <a:pt x="317363" y="166577"/>
                </a:lnTo>
                <a:lnTo>
                  <a:pt x="310718" y="204867"/>
                </a:lnTo>
                <a:lnTo>
                  <a:pt x="294970" y="240396"/>
                </a:lnTo>
                <a:lnTo>
                  <a:pt x="271049" y="271049"/>
                </a:lnTo>
                <a:lnTo>
                  <a:pt x="240396" y="294970"/>
                </a:lnTo>
                <a:lnTo>
                  <a:pt x="204867" y="310718"/>
                </a:lnTo>
                <a:lnTo>
                  <a:pt x="166577" y="317363"/>
                </a:lnTo>
                <a:lnTo>
                  <a:pt x="158777" y="317554"/>
                </a:lnTo>
                <a:close/>
              </a:path>
            </a:pathLst>
          </a:custGeom>
          <a:solidFill>
            <a:srgbClr val="4AACD9">
              <a:alpha val="19999"/>
            </a:srgbClr>
          </a:solidFill>
          <a:ln w="17145">
            <a:solidFill>
              <a:schemeClr val="accent1">
                <a:lumMod val="50000"/>
              </a:schemeClr>
            </a:solidFill>
          </a:ln>
        </p:spPr>
        <p:txBody>
          <a:bodyPr wrap="square" lIns="0" tIns="0" rIns="0" bIns="0" rtlCol="0"/>
          <a:lstStyle/>
          <a:p>
            <a:endParaRPr>
              <a:latin typeface="Noto Sans JP" panose="020B0200000000000000" pitchFamily="50" charset="-128"/>
              <a:ea typeface="Noto Sans JP" panose="020B0200000000000000"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512</TotalTime>
  <Words>1035</Words>
  <Application>Microsoft Macintosh PowerPoint</Application>
  <PresentationFormat>ユーザー設定</PresentationFormat>
  <Paragraphs>207</Paragraphs>
  <Slides>13</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Noto Sans JP</vt:lpstr>
      <vt:lpstr>PMingLiU</vt:lpstr>
      <vt:lpstr>游ゴシック</vt:lpstr>
      <vt:lpstr>游ゴシック Light</vt:lpstr>
      <vt:lpstr>Arial</vt:lpstr>
      <vt:lpstr>Office テーマ</vt:lpstr>
      <vt:lpstr>AI特化型人材紹介サービス</vt:lpstr>
      <vt:lpstr>はじめに：コンセプト</vt:lpstr>
      <vt:lpstr>採用市場の背景</vt:lpstr>
      <vt:lpstr>AI人材採用における課題</vt:lpstr>
      <vt:lpstr>本サービスについて</vt:lpstr>
      <vt:lpstr>サービスの特徴</vt:lpstr>
      <vt:lpstr>対応職種・スキル</vt:lpstr>
      <vt:lpstr>サービスの流れ</vt:lpstr>
      <vt:lpstr>導入メリット</vt:lpstr>
      <vt:lpstr>他社との比較</vt:lpstr>
      <vt:lpstr>料金体系</vt:lpstr>
      <vt:lpstr>よくあるご質問（FAQ）</vt:lpstr>
      <vt:lpstr>お問い合わせ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Essence Enrich</dc:creator>
  <cp:lastModifiedBy>sandaijiharuka0922@icloud.com</cp:lastModifiedBy>
  <cp:revision>12</cp:revision>
  <dcterms:created xsi:type="dcterms:W3CDTF">2025-07-30T02:47:22Z</dcterms:created>
  <dcterms:modified xsi:type="dcterms:W3CDTF">2025-08-03T23:51:02Z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2025-07-30T00:00:00Z</vt:filetime>
  </property>
  <property fmtid="{D5CDD505-2E9C-101B-9397-08002B2CF9AE}" pid="3" name="LastSaved">
    <vt:filetime>2025-07-30T00:00:00Z</vt:filetime>
  </property>
</Properties>
</file>